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51"/>
  </p:notesMasterIdLst>
  <p:handoutMasterIdLst>
    <p:handoutMasterId r:id="rId52"/>
  </p:handoutMasterIdLst>
  <p:sldIdLst>
    <p:sldId id="432" r:id="rId2"/>
    <p:sldId id="328" r:id="rId3"/>
    <p:sldId id="449" r:id="rId4"/>
    <p:sldId id="382" r:id="rId5"/>
    <p:sldId id="364" r:id="rId6"/>
    <p:sldId id="383" r:id="rId7"/>
    <p:sldId id="361" r:id="rId8"/>
    <p:sldId id="411" r:id="rId9"/>
    <p:sldId id="384" r:id="rId10"/>
    <p:sldId id="387" r:id="rId11"/>
    <p:sldId id="433" r:id="rId12"/>
    <p:sldId id="398" r:id="rId13"/>
    <p:sldId id="409" r:id="rId14"/>
    <p:sldId id="399" r:id="rId15"/>
    <p:sldId id="442" r:id="rId16"/>
    <p:sldId id="447" r:id="rId17"/>
    <p:sldId id="446" r:id="rId18"/>
    <p:sldId id="448" r:id="rId19"/>
    <p:sldId id="392" r:id="rId20"/>
    <p:sldId id="408" r:id="rId21"/>
    <p:sldId id="400" r:id="rId22"/>
    <p:sldId id="389" r:id="rId23"/>
    <p:sldId id="402" r:id="rId24"/>
    <p:sldId id="412" r:id="rId25"/>
    <p:sldId id="418" r:id="rId26"/>
    <p:sldId id="395" r:id="rId27"/>
    <p:sldId id="396" r:id="rId28"/>
    <p:sldId id="403" r:id="rId29"/>
    <p:sldId id="397" r:id="rId30"/>
    <p:sldId id="404" r:id="rId31"/>
    <p:sldId id="401" r:id="rId32"/>
    <p:sldId id="421" r:id="rId33"/>
    <p:sldId id="419" r:id="rId34"/>
    <p:sldId id="405" r:id="rId35"/>
    <p:sldId id="422" r:id="rId36"/>
    <p:sldId id="413" r:id="rId37"/>
    <p:sldId id="414" r:id="rId38"/>
    <p:sldId id="415" r:id="rId39"/>
    <p:sldId id="417" r:id="rId40"/>
    <p:sldId id="423" r:id="rId41"/>
    <p:sldId id="416" r:id="rId42"/>
    <p:sldId id="420" r:id="rId43"/>
    <p:sldId id="424" r:id="rId44"/>
    <p:sldId id="425" r:id="rId45"/>
    <p:sldId id="426" r:id="rId46"/>
    <p:sldId id="427" r:id="rId47"/>
    <p:sldId id="428" r:id="rId48"/>
    <p:sldId id="429" r:id="rId49"/>
    <p:sldId id="431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15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480" y="9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15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19/12/2024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19/12/2024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19/12/2024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6.png"/><Relationship Id="rId5" Type="http://schemas.openxmlformats.org/officeDocument/2006/relationships/image" Target="../media/image41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3.png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3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6.png"/><Relationship Id="rId7" Type="http://schemas.openxmlformats.org/officeDocument/2006/relationships/image" Target="../media/image7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0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2.png"/><Relationship Id="rId7" Type="http://schemas.openxmlformats.org/officeDocument/2006/relationships/image" Target="../media/image8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10" Type="http://schemas.openxmlformats.org/officeDocument/2006/relationships/image" Target="../media/image90.png"/><Relationship Id="rId4" Type="http://schemas.openxmlformats.org/officeDocument/2006/relationships/image" Target="../media/image56.png"/><Relationship Id="rId9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2.png"/><Relationship Id="rId7" Type="http://schemas.openxmlformats.org/officeDocument/2006/relationships/image" Target="../media/image9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microsoft.com/office/2007/relationships/hdphoto" Target="../media/hdphoto1.wdp"/><Relationship Id="rId4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일람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704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128599"/>
              </p:ext>
            </p:extLst>
          </p:nvPr>
        </p:nvGraphicFramePr>
        <p:xfrm>
          <a:off x="1987391" y="4279186"/>
          <a:ext cx="8217218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72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설정창 공통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설정창에는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같은 항목이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121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항목이 비활성화에 세부 항목이 닫힌 상태를 카드 필터 설정창의 기본 상태라고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8585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각각의 항목은 좌측에 체크 박스를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22727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아래에는 해당 항목에 소속된 세부 항목이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857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상위 항목 비활성화 될 경우 하위 세부 항목은 모두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9161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숨겨진 상태에서도 항목의 설정은 유지된다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9970494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설정창 공통 규칙</a:t>
            </a:r>
            <a:endParaRPr lang="en-US" altLang="ko-KR" sz="24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FE6BBFE-8112-4656-987A-2059080C94E9}"/>
              </a:ext>
            </a:extLst>
          </p:cNvPr>
          <p:cNvGrpSpPr>
            <a:grpSpLocks noChangeAspect="1"/>
          </p:cNvGrpSpPr>
          <p:nvPr/>
        </p:nvGrpSpPr>
        <p:grpSpPr>
          <a:xfrm>
            <a:off x="4962524" y="1271476"/>
            <a:ext cx="2266950" cy="3007710"/>
            <a:chOff x="4835981" y="1316243"/>
            <a:chExt cx="2520038" cy="334349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2232CA3-D3B9-4117-BBDF-EC4B94E17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35981" y="1316243"/>
              <a:ext cx="2520037" cy="309727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6B7693-2622-4143-821C-6B2DEF497A5D}"/>
                </a:ext>
              </a:extLst>
            </p:cNvPr>
            <p:cNvSpPr txBox="1"/>
            <p:nvPr/>
          </p:nvSpPr>
          <p:spPr>
            <a:xfrm>
              <a:off x="4835981" y="4413520"/>
              <a:ext cx="252003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카드 필터 설정창 기본 상태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3977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설정창 공통 </a:t>
            </a:r>
            <a:r>
              <a:rPr lang="en-US" altLang="ko-KR" sz="2400" dirty="0"/>
              <a:t>UI </a:t>
            </a:r>
            <a:r>
              <a:rPr lang="ko-KR" altLang="en-US" sz="2400" dirty="0"/>
              <a:t>설명 및 차트</a:t>
            </a:r>
            <a:endParaRPr lang="en-US" altLang="ko-KR" sz="2400" dirty="0"/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ACA4FC54-95DF-4669-96CC-4C9AE73E50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294" b="66090"/>
          <a:stretch/>
        </p:blipFill>
        <p:spPr>
          <a:xfrm>
            <a:off x="1078241" y="1522329"/>
            <a:ext cx="2098878" cy="172513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B9F38EB-11F8-4E4C-BF13-9CBA8108A3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294" b="66090"/>
          <a:stretch/>
        </p:blipFill>
        <p:spPr>
          <a:xfrm>
            <a:off x="3596017" y="1522329"/>
            <a:ext cx="2098878" cy="172513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1E6E50-1F55-4E00-9177-6100F7EB5BB7}"/>
              </a:ext>
            </a:extLst>
          </p:cNvPr>
          <p:cNvSpPr txBox="1"/>
          <p:nvPr/>
        </p:nvSpPr>
        <p:spPr>
          <a:xfrm>
            <a:off x="1073622" y="3256448"/>
            <a:ext cx="210349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0" dirty="0">
                <a:solidFill>
                  <a:schemeClr val="tx1"/>
                </a:solidFill>
              </a:rPr>
              <a:t>비활성화 상태의 항목 클릭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C95F0A-9A44-4128-B45B-B774D9846B9C}"/>
              </a:ext>
            </a:extLst>
          </p:cNvPr>
          <p:cNvSpPr txBox="1"/>
          <p:nvPr/>
        </p:nvSpPr>
        <p:spPr>
          <a:xfrm>
            <a:off x="3596017" y="3256448"/>
            <a:ext cx="2098877" cy="413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클릭한 항목 활성화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2.</a:t>
            </a:r>
            <a:r>
              <a:rPr lang="ko-KR" altLang="en-US" sz="1050" b="0" dirty="0">
                <a:solidFill>
                  <a:schemeClr val="tx1"/>
                </a:solidFill>
              </a:rPr>
              <a:t>클릭한 항목 세부 항목 펼치기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39A5CF8-B6E9-4B12-B00B-3B7D85CFC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49294" b="65914"/>
          <a:stretch/>
        </p:blipFill>
        <p:spPr>
          <a:xfrm>
            <a:off x="6497108" y="1522329"/>
            <a:ext cx="2098878" cy="17341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9E0851-7D10-47B2-B79D-2D4B49B9C6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267" b="65896"/>
          <a:stretch/>
        </p:blipFill>
        <p:spPr>
          <a:xfrm>
            <a:off x="9014883" y="1522329"/>
            <a:ext cx="2098878" cy="173411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4A47D2C-501B-4480-867E-225C5C2B8320}"/>
              </a:ext>
            </a:extLst>
          </p:cNvPr>
          <p:cNvSpPr txBox="1"/>
          <p:nvPr/>
        </p:nvSpPr>
        <p:spPr>
          <a:xfrm>
            <a:off x="6286895" y="3256448"/>
            <a:ext cx="251930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0" dirty="0">
                <a:solidFill>
                  <a:schemeClr val="tx1"/>
                </a:solidFill>
              </a:rPr>
              <a:t>비활성화 상태 항목의 콤보 버튼 클릭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ED1DB2-F361-4B16-B085-0587DDBCB7FC}"/>
              </a:ext>
            </a:extLst>
          </p:cNvPr>
          <p:cNvSpPr txBox="1"/>
          <p:nvPr/>
        </p:nvSpPr>
        <p:spPr>
          <a:xfrm>
            <a:off x="9014882" y="3256448"/>
            <a:ext cx="226271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클릭한 항목의 세부 항목 펼치기</a:t>
            </a:r>
            <a:endParaRPr lang="en-US" altLang="ko-KR" sz="1050" b="0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F1DF2F-2039-4C33-B14F-C3B6266B7C73}"/>
              </a:ext>
            </a:extLst>
          </p:cNvPr>
          <p:cNvSpPr txBox="1"/>
          <p:nvPr/>
        </p:nvSpPr>
        <p:spPr>
          <a:xfrm>
            <a:off x="7610475" y="3525085"/>
            <a:ext cx="38862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dirty="0"/>
              <a:t>(</a:t>
            </a:r>
            <a:r>
              <a:rPr lang="ko-KR" altLang="en-US" sz="900" dirty="0"/>
              <a:t>콤보 버튼으로 세부 항목 펼치기</a:t>
            </a:r>
            <a:r>
              <a:rPr lang="en-US" altLang="ko-KR" sz="900" dirty="0"/>
              <a:t>/</a:t>
            </a:r>
            <a:r>
              <a:rPr lang="ko-KR" altLang="en-US" sz="900" dirty="0"/>
              <a:t>닫기 시 항목과 세부 항목의 설정 유지</a:t>
            </a:r>
            <a:r>
              <a:rPr lang="en-US" altLang="ko-KR" sz="900" dirty="0"/>
              <a:t>)</a:t>
            </a:r>
            <a:endParaRPr lang="ko-KR" altLang="en-US" sz="900" b="0" dirty="0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C0B5FEB-05B5-4FE7-B5BD-967AF4ABD1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186" b="66018"/>
          <a:stretch/>
        </p:blipFill>
        <p:spPr>
          <a:xfrm>
            <a:off x="1078242" y="4017458"/>
            <a:ext cx="2098877" cy="172513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561C1E85-04BE-451E-ABA2-EF23138B6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294" b="66090"/>
          <a:stretch/>
        </p:blipFill>
        <p:spPr>
          <a:xfrm>
            <a:off x="3596017" y="4015752"/>
            <a:ext cx="2098878" cy="172513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579C264-7386-445E-9850-5CB5445F9B5D}"/>
              </a:ext>
            </a:extLst>
          </p:cNvPr>
          <p:cNvSpPr txBox="1"/>
          <p:nvPr/>
        </p:nvSpPr>
        <p:spPr>
          <a:xfrm>
            <a:off x="1073622" y="5740885"/>
            <a:ext cx="210349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0" dirty="0">
                <a:solidFill>
                  <a:schemeClr val="tx1"/>
                </a:solidFill>
              </a:rPr>
              <a:t>활성화 상태의 항목 클릭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3096115-5273-42DB-9E2F-70C256260080}"/>
              </a:ext>
            </a:extLst>
          </p:cNvPr>
          <p:cNvSpPr txBox="1"/>
          <p:nvPr/>
        </p:nvSpPr>
        <p:spPr>
          <a:xfrm>
            <a:off x="3591396" y="5746554"/>
            <a:ext cx="241888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클릭한 항목 및 세부 항목 비활성화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2.</a:t>
            </a:r>
            <a:r>
              <a:rPr lang="ko-KR" altLang="en-US" sz="1050" b="0" dirty="0">
                <a:solidFill>
                  <a:schemeClr val="tx1"/>
                </a:solidFill>
              </a:rPr>
              <a:t>클릭한 항목 세부 항목 닫기</a:t>
            </a:r>
          </a:p>
        </p:txBody>
      </p:sp>
      <p:sp>
        <p:nvSpPr>
          <p:cNvPr id="13" name="사각형: 둥근 대각선 방향 모서리 12">
            <a:extLst>
              <a:ext uri="{FF2B5EF4-FFF2-40B4-BE49-F238E27FC236}">
                <a16:creationId xmlns:a16="http://schemas.microsoft.com/office/drawing/2014/main" id="{011DA0D7-7C89-43E3-8039-E4CD38A31C4C}"/>
              </a:ext>
            </a:extLst>
          </p:cNvPr>
          <p:cNvSpPr/>
          <p:nvPr/>
        </p:nvSpPr>
        <p:spPr>
          <a:xfrm>
            <a:off x="660892" y="1268413"/>
            <a:ext cx="1809688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필터 항목 활성화 과정</a:t>
            </a:r>
          </a:p>
        </p:txBody>
      </p:sp>
      <p:sp>
        <p:nvSpPr>
          <p:cNvPr id="53" name="사각형: 둥근 대각선 방향 모서리 52">
            <a:extLst>
              <a:ext uri="{FF2B5EF4-FFF2-40B4-BE49-F238E27FC236}">
                <a16:creationId xmlns:a16="http://schemas.microsoft.com/office/drawing/2014/main" id="{2179C218-7402-4C19-8FBD-7CA733EE7F42}"/>
              </a:ext>
            </a:extLst>
          </p:cNvPr>
          <p:cNvSpPr/>
          <p:nvPr/>
        </p:nvSpPr>
        <p:spPr>
          <a:xfrm>
            <a:off x="6086538" y="1268413"/>
            <a:ext cx="2202329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필터 세부 항목 펼치기 과정</a:t>
            </a:r>
          </a:p>
        </p:txBody>
      </p:sp>
      <p:sp>
        <p:nvSpPr>
          <p:cNvPr id="54" name="사각형: 둥근 대각선 방향 모서리 53">
            <a:extLst>
              <a:ext uri="{FF2B5EF4-FFF2-40B4-BE49-F238E27FC236}">
                <a16:creationId xmlns:a16="http://schemas.microsoft.com/office/drawing/2014/main" id="{3942BB15-57A2-4D7E-8B35-7267ECA32235}"/>
              </a:ext>
            </a:extLst>
          </p:cNvPr>
          <p:cNvSpPr/>
          <p:nvPr/>
        </p:nvSpPr>
        <p:spPr>
          <a:xfrm>
            <a:off x="660891" y="3752850"/>
            <a:ext cx="1955309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필터 항목 비활성화 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8367B4-58AD-47B0-8DE0-E4D2631921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968" y="3779001"/>
            <a:ext cx="5216462" cy="253603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27D7EC9-100D-427C-8A37-B8C4A0421BC2}"/>
              </a:ext>
            </a:extLst>
          </p:cNvPr>
          <p:cNvSpPr>
            <a:spLocks noChangeAspect="1"/>
          </p:cNvSpPr>
          <p:nvPr/>
        </p:nvSpPr>
        <p:spPr>
          <a:xfrm>
            <a:off x="1267999" y="1997969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F35929E-03F6-4B5A-9157-14ADE9DA89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5018" y="2127382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2297D363-7476-41C7-A30B-7D0E2D7FEECC}"/>
              </a:ext>
            </a:extLst>
          </p:cNvPr>
          <p:cNvCxnSpPr>
            <a:cxnSpLocks/>
            <a:stCxn id="22" idx="3"/>
            <a:endCxn id="31" idx="1"/>
          </p:cNvCxnSpPr>
          <p:nvPr/>
        </p:nvCxnSpPr>
        <p:spPr>
          <a:xfrm flipV="1">
            <a:off x="1712397" y="2100693"/>
            <a:ext cx="2073310" cy="22093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C22A52-A4DA-4991-9747-B000C19C7FB6}"/>
              </a:ext>
            </a:extLst>
          </p:cNvPr>
          <p:cNvSpPr>
            <a:spLocks noChangeAspect="1"/>
          </p:cNvSpPr>
          <p:nvPr/>
        </p:nvSpPr>
        <p:spPr>
          <a:xfrm>
            <a:off x="3998382" y="2234423"/>
            <a:ext cx="980018" cy="5087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8019ED3-57F6-4759-A149-97853EB9F649}"/>
              </a:ext>
            </a:extLst>
          </p:cNvPr>
          <p:cNvSpPr>
            <a:spLocks noChangeAspect="1"/>
          </p:cNvSpPr>
          <p:nvPr/>
        </p:nvSpPr>
        <p:spPr>
          <a:xfrm>
            <a:off x="3785707" y="1997969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A55D497A-7AE8-4E24-A49D-102196520C83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>
            <a:off x="1712397" y="2321629"/>
            <a:ext cx="2285985" cy="16718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C91268D-EDE8-4A5A-B205-FAE4C590C161}"/>
              </a:ext>
            </a:extLst>
          </p:cNvPr>
          <p:cNvSpPr>
            <a:spLocks noChangeAspect="1"/>
          </p:cNvSpPr>
          <p:nvPr/>
        </p:nvSpPr>
        <p:spPr>
          <a:xfrm>
            <a:off x="8226208" y="1997969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ADE48289-91F1-4FDF-880A-D99AF79DE1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2157" y="2127382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E3082CF-4CF3-4A16-B182-E61551FFDBC1}"/>
              </a:ext>
            </a:extLst>
          </p:cNvPr>
          <p:cNvCxnSpPr>
            <a:cxnSpLocks/>
            <a:stCxn id="35" idx="3"/>
            <a:endCxn id="40" idx="1"/>
          </p:cNvCxnSpPr>
          <p:nvPr/>
        </p:nvCxnSpPr>
        <p:spPr>
          <a:xfrm>
            <a:off x="8669536" y="2321629"/>
            <a:ext cx="728662" cy="16718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34F977C-76BC-42D0-9460-3443C72181CB}"/>
              </a:ext>
            </a:extLst>
          </p:cNvPr>
          <p:cNvSpPr>
            <a:spLocks noChangeAspect="1"/>
          </p:cNvSpPr>
          <p:nvPr/>
        </p:nvSpPr>
        <p:spPr>
          <a:xfrm>
            <a:off x="9398198" y="2234423"/>
            <a:ext cx="1600001" cy="5087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4F7E182-5FA4-430E-9972-18C99D8B59C5}"/>
              </a:ext>
            </a:extLst>
          </p:cNvPr>
          <p:cNvSpPr>
            <a:spLocks noChangeAspect="1"/>
          </p:cNvSpPr>
          <p:nvPr/>
        </p:nvSpPr>
        <p:spPr>
          <a:xfrm>
            <a:off x="1267999" y="4487395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30CB4DD5-083B-49F8-8750-356E74A74A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5018" y="4615783"/>
            <a:ext cx="307379" cy="388493"/>
          </a:xfrm>
          <a:prstGeom prst="rect">
            <a:avLst/>
          </a:prstGeom>
          <a:ln>
            <a:noFill/>
          </a:ln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15F024B0-DD0B-4D72-99A1-8188DFCE529F}"/>
              </a:ext>
            </a:extLst>
          </p:cNvPr>
          <p:cNvSpPr>
            <a:spLocks noChangeAspect="1"/>
          </p:cNvSpPr>
          <p:nvPr/>
        </p:nvSpPr>
        <p:spPr>
          <a:xfrm>
            <a:off x="3780860" y="4487395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FF880476-744F-4470-AC8D-523429C1C064}"/>
              </a:ext>
            </a:extLst>
          </p:cNvPr>
          <p:cNvCxnSpPr>
            <a:cxnSpLocks/>
            <a:stCxn id="45" idx="3"/>
            <a:endCxn id="46" idx="1"/>
          </p:cNvCxnSpPr>
          <p:nvPr/>
        </p:nvCxnSpPr>
        <p:spPr>
          <a:xfrm flipV="1">
            <a:off x="1712397" y="4590119"/>
            <a:ext cx="2068463" cy="219911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157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342C45E-BFA5-4A1E-B60C-552E0055C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49688" b="59042"/>
          <a:stretch/>
        </p:blipFill>
        <p:spPr>
          <a:xfrm>
            <a:off x="8746690" y="1400707"/>
            <a:ext cx="2018435" cy="2019602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704135"/>
              </p:ext>
            </p:extLst>
          </p:nvPr>
        </p:nvGraphicFramePr>
        <p:xfrm>
          <a:off x="1353356" y="2095090"/>
          <a:ext cx="6988493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84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등급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종류와 등급의 세부 항목은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활성화한 세부 항목이 있을 때 다른 항목을 활성화 다른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항목을 모두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카드</a:t>
            </a:r>
            <a:r>
              <a:rPr lang="en-US" altLang="ko-KR" sz="2400" dirty="0"/>
              <a:t> </a:t>
            </a:r>
            <a:r>
              <a:rPr lang="ko-KR" altLang="en-US" sz="2400" dirty="0"/>
              <a:t>종류</a:t>
            </a:r>
            <a:r>
              <a:rPr lang="en-US" altLang="ko-KR" sz="2400" dirty="0"/>
              <a:t>,</a:t>
            </a:r>
            <a:r>
              <a:rPr lang="ko-KR" altLang="en-US" sz="2400" dirty="0"/>
              <a:t> 등급 항목 규칙 및 세부 설명</a:t>
            </a: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815381-C625-4C8B-ACC7-A6210031F3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431" b="75194"/>
          <a:stretch/>
        </p:blipFill>
        <p:spPr>
          <a:xfrm>
            <a:off x="1608161" y="3687698"/>
            <a:ext cx="2823730" cy="170244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44EB1B-6BC5-4246-87BC-1E034B7838C1}"/>
              </a:ext>
            </a:extLst>
          </p:cNvPr>
          <p:cNvSpPr>
            <a:spLocks noChangeAspect="1"/>
          </p:cNvSpPr>
          <p:nvPr/>
        </p:nvSpPr>
        <p:spPr>
          <a:xfrm>
            <a:off x="2196226" y="5090784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5BC2BCF-2293-4321-B30A-EB71DCB43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950" y="5193508"/>
            <a:ext cx="307379" cy="388493"/>
          </a:xfrm>
          <a:prstGeom prst="rect">
            <a:avLst/>
          </a:prstGeom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AA120FF-8DDB-4466-996D-16B80DD66F88}"/>
              </a:ext>
            </a:extLst>
          </p:cNvPr>
          <p:cNvSpPr txBox="1"/>
          <p:nvPr/>
        </p:nvSpPr>
        <p:spPr>
          <a:xfrm>
            <a:off x="1608162" y="5570122"/>
            <a:ext cx="2823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이미 활성화된 세부 항목이 있는 상태에서</a:t>
            </a:r>
            <a:endParaRPr lang="en-US" altLang="ko-KR" sz="1000" dirty="0"/>
          </a:p>
          <a:p>
            <a:pPr algn="ctr"/>
            <a:r>
              <a:rPr lang="ko-KR" altLang="en-US" sz="1000" dirty="0"/>
              <a:t>다른 세부 항목 활성화 선택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BC648B-7454-4771-B1BA-90AEF67ABD11}"/>
              </a:ext>
            </a:extLst>
          </p:cNvPr>
          <p:cNvSpPr>
            <a:spLocks noChangeAspect="1"/>
          </p:cNvSpPr>
          <p:nvPr/>
        </p:nvSpPr>
        <p:spPr>
          <a:xfrm>
            <a:off x="2196226" y="4690869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A5840B3-3510-4E7B-B032-3042A5B2A4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431" b="75194"/>
          <a:stretch/>
        </p:blipFill>
        <p:spPr>
          <a:xfrm>
            <a:off x="5336871" y="3686864"/>
            <a:ext cx="2823731" cy="170244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878A56-7287-45CF-ABE5-132AF483514D}"/>
              </a:ext>
            </a:extLst>
          </p:cNvPr>
          <p:cNvSpPr>
            <a:spLocks noChangeAspect="1"/>
          </p:cNvSpPr>
          <p:nvPr/>
        </p:nvSpPr>
        <p:spPr>
          <a:xfrm>
            <a:off x="5927416" y="5091138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C88C878-EE6A-4F85-A926-8CF5B29ED5B9}"/>
              </a:ext>
            </a:extLst>
          </p:cNvPr>
          <p:cNvSpPr>
            <a:spLocks noChangeAspect="1"/>
          </p:cNvSpPr>
          <p:nvPr/>
        </p:nvSpPr>
        <p:spPr>
          <a:xfrm>
            <a:off x="5927416" y="4702199"/>
            <a:ext cx="205447" cy="20544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7AD442-B07E-4EEA-951F-554D138A65E3}"/>
              </a:ext>
            </a:extLst>
          </p:cNvPr>
          <p:cNvSpPr txBox="1"/>
          <p:nvPr/>
        </p:nvSpPr>
        <p:spPr>
          <a:xfrm>
            <a:off x="5336871" y="5570122"/>
            <a:ext cx="2823728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선택한 세부 항목을 활성화 하고</a:t>
            </a:r>
            <a:endParaRPr lang="en-US" altLang="ko-KR" sz="1000" dirty="0"/>
          </a:p>
          <a:p>
            <a:pPr algn="ctr"/>
            <a:r>
              <a:rPr lang="ko-KR" altLang="en-US" sz="1000" dirty="0"/>
              <a:t>이전 항목 비활성화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62D80D23-864C-44F7-85F4-047AD4EE6781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2606329" y="4804923"/>
            <a:ext cx="3321087" cy="582832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F0DD64F8-044A-43BA-B182-31F388EC35F8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 flipV="1">
            <a:off x="2606329" y="5193862"/>
            <a:ext cx="3321087" cy="19389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0AB9A14-76C8-4CA1-B6BB-23618290F3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8432" y="3432499"/>
            <a:ext cx="3567810" cy="253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06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342C45E-BFA5-4A1E-B60C-552E0055C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3" t="39032" r="51053" b="43854"/>
          <a:stretch/>
        </p:blipFill>
        <p:spPr>
          <a:xfrm>
            <a:off x="7905749" y="1687402"/>
            <a:ext cx="2428875" cy="1130457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939727"/>
              </p:ext>
            </p:extLst>
          </p:nvPr>
        </p:nvGraphicFramePr>
        <p:xfrm>
          <a:off x="1433519" y="1756339"/>
          <a:ext cx="5951855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518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클래스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클래스의 세부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활성화된 세부 항목이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 경우 더 이상 세부 항목을 활성화 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클래스 규칙 및 세부 설명</a:t>
            </a:r>
            <a:endParaRPr lang="en-US" altLang="ko-KR" sz="2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F8334A3-5A5C-4973-895F-9138CB67CE7B}"/>
              </a:ext>
            </a:extLst>
          </p:cNvPr>
          <p:cNvGrpSpPr>
            <a:grpSpLocks noChangeAspect="1"/>
          </p:cNvGrpSpPr>
          <p:nvPr/>
        </p:nvGrpSpPr>
        <p:grpSpPr>
          <a:xfrm>
            <a:off x="1886146" y="2990849"/>
            <a:ext cx="3998008" cy="3201703"/>
            <a:chOff x="898525" y="2683195"/>
            <a:chExt cx="4382181" cy="3509358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16B7D52-FA16-4A50-B6DE-3805A5C50A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38904" r="23109" b="43656"/>
            <a:stretch/>
          </p:blipFill>
          <p:spPr>
            <a:xfrm>
              <a:off x="898526" y="4553277"/>
              <a:ext cx="4382180" cy="1283591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6044CDB-E905-438B-B5FE-3C565FA1F8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14" t="38904" r="50101" b="43656"/>
            <a:stretch/>
          </p:blipFill>
          <p:spPr>
            <a:xfrm>
              <a:off x="898525" y="2683195"/>
              <a:ext cx="2765768" cy="128359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A120FF-8DDB-4466-996D-16B80DD66F88}"/>
                </a:ext>
              </a:extLst>
            </p:cNvPr>
            <p:cNvSpPr txBox="1"/>
            <p:nvPr/>
          </p:nvSpPr>
          <p:spPr>
            <a:xfrm>
              <a:off x="1075005" y="4089758"/>
              <a:ext cx="2488119" cy="352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이미 활성화된 세부 항목이 </a:t>
              </a:r>
              <a:r>
                <a:rPr lang="en-US" altLang="ko-KR" sz="1000" dirty="0"/>
                <a:t>2</a:t>
              </a:r>
              <a:r>
                <a:rPr lang="ko-KR" altLang="en-US" sz="1000" dirty="0"/>
                <a:t>개일 때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다른 항목 체크 박스 클릭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878A56-7287-45CF-ABE5-132AF48351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78162" y="4931922"/>
              <a:ext cx="1950500" cy="67220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77AD442-B07E-4EEA-951F-554D138A65E3}"/>
                </a:ext>
              </a:extLst>
            </p:cNvPr>
            <p:cNvSpPr txBox="1"/>
            <p:nvPr/>
          </p:nvSpPr>
          <p:spPr>
            <a:xfrm>
              <a:off x="898525" y="5839998"/>
              <a:ext cx="4382180" cy="352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‘</a:t>
              </a:r>
              <a:r>
                <a:rPr lang="ko-KR" altLang="en-US" sz="1000" dirty="0"/>
                <a:t>클래스는 최대 </a:t>
              </a:r>
              <a:r>
                <a:rPr lang="en-US" altLang="ko-KR" sz="1000" dirty="0"/>
                <a:t>2</a:t>
              </a:r>
              <a:r>
                <a:rPr lang="ko-KR" altLang="en-US" sz="1000" dirty="0"/>
                <a:t>개 선택할 수 있습니다</a:t>
              </a:r>
              <a:r>
                <a:rPr lang="en-US" altLang="ko-KR" sz="1000" dirty="0"/>
                <a:t>.’ </a:t>
              </a:r>
              <a:r>
                <a:rPr lang="ko-KR" altLang="en-US" sz="1000" dirty="0"/>
                <a:t>텍스트 출력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및 클릭한 체크 박스 비활성화 유지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B44EB1B-6BC5-4246-87BC-1E034B7838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5146" y="3219939"/>
              <a:ext cx="181029" cy="1810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0BC648B-7454-4771-B1BA-90AEF67ABD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53681" y="3415505"/>
              <a:ext cx="181029" cy="1810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5BC2BCF-2293-4321-B30A-EB71DCB43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9006" y="3719506"/>
              <a:ext cx="270846" cy="342319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F0DD64F8-044A-43BA-B182-31F388EC35F8}"/>
                </a:ext>
              </a:extLst>
            </p:cNvPr>
            <p:cNvCxnSpPr>
              <a:cxnSpLocks/>
              <a:stCxn id="18" idx="3"/>
              <a:endCxn id="20" idx="0"/>
            </p:cNvCxnSpPr>
            <p:nvPr/>
          </p:nvCxnSpPr>
          <p:spPr>
            <a:xfrm>
              <a:off x="2709852" y="3890666"/>
              <a:ext cx="1443560" cy="1041256"/>
            </a:xfrm>
            <a:prstGeom prst="bentConnector2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B91DCB31-9834-420E-9977-A69B61088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878455"/>
            <a:ext cx="5588763" cy="335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98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규칙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7BFB77F-F9A5-4798-BCB0-E6A14C22B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624655"/>
              </p:ext>
            </p:extLst>
          </p:nvPr>
        </p:nvGraphicFramePr>
        <p:xfrm>
          <a:off x="3399472" y="4240028"/>
          <a:ext cx="5393055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30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소속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세부 항목은 각각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세부 항목은 각 항목별로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개의 검색어를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524372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C0BD990D-4FEF-46CF-9862-7F6656BAE0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3" t="24578" r="49366" b="49590"/>
          <a:stretch/>
        </p:blipFill>
        <p:spPr>
          <a:xfrm>
            <a:off x="4846613" y="1777916"/>
            <a:ext cx="2498772" cy="1700196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349211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</a:t>
            </a:r>
            <a:r>
              <a:rPr lang="en-US" altLang="ko-KR" sz="2400" dirty="0"/>
              <a:t>UI </a:t>
            </a:r>
            <a:r>
              <a:rPr lang="ko-KR" altLang="en-US" sz="2400" dirty="0"/>
              <a:t>규칙 설명 </a:t>
            </a:r>
            <a:r>
              <a:rPr lang="en-US" altLang="ko-KR" sz="2400" dirty="0"/>
              <a:t>1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F327D272-BF36-4791-B3CD-51DD8C3D75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3" t="24578" r="49366" b="49590"/>
          <a:stretch/>
        </p:blipFill>
        <p:spPr>
          <a:xfrm>
            <a:off x="783362" y="1576998"/>
            <a:ext cx="2498772" cy="170019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E3111D2-B79A-4CB3-833C-0B8B74D158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3" t="24584" r="49366" b="49949"/>
          <a:stretch/>
        </p:blipFill>
        <p:spPr>
          <a:xfrm>
            <a:off x="8909859" y="1578878"/>
            <a:ext cx="2498776" cy="167757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D8BF98A-6EEB-4E41-8E94-656E41CEB9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73" t="24604" r="49366" b="49907"/>
          <a:stretch/>
        </p:blipFill>
        <p:spPr>
          <a:xfrm>
            <a:off x="6287911" y="1578878"/>
            <a:ext cx="2498776" cy="1677572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07CDAD3B-617A-48EC-AFDF-14C314AD4C06}"/>
              </a:ext>
            </a:extLst>
          </p:cNvPr>
          <p:cNvSpPr>
            <a:spLocks noChangeAspect="1"/>
          </p:cNvSpPr>
          <p:nvPr/>
        </p:nvSpPr>
        <p:spPr>
          <a:xfrm>
            <a:off x="6820441" y="2185736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EF80A60-F5F6-480B-97A5-9EFD5255403D}"/>
              </a:ext>
            </a:extLst>
          </p:cNvPr>
          <p:cNvSpPr>
            <a:spLocks noChangeAspect="1"/>
          </p:cNvSpPr>
          <p:nvPr/>
        </p:nvSpPr>
        <p:spPr>
          <a:xfrm>
            <a:off x="9632221" y="2185736"/>
            <a:ext cx="540479" cy="6284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0A55753-074F-47CF-9055-77FA980A7485}"/>
              </a:ext>
            </a:extLst>
          </p:cNvPr>
          <p:cNvSpPr>
            <a:spLocks noChangeAspect="1"/>
          </p:cNvSpPr>
          <p:nvPr/>
        </p:nvSpPr>
        <p:spPr>
          <a:xfrm>
            <a:off x="9262465" y="1972669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7647890-30B2-405A-817E-7B570831DCD1}"/>
              </a:ext>
            </a:extLst>
          </p:cNvPr>
          <p:cNvSpPr>
            <a:spLocks noChangeAspect="1"/>
          </p:cNvSpPr>
          <p:nvPr/>
        </p:nvSpPr>
        <p:spPr>
          <a:xfrm>
            <a:off x="1322115" y="2179391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271AD22D-2F00-4B0B-8017-0AC25C3771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3" t="24584" r="49366" b="49949"/>
          <a:stretch/>
        </p:blipFill>
        <p:spPr>
          <a:xfrm>
            <a:off x="3411533" y="1576998"/>
            <a:ext cx="2498776" cy="1677570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5863A585-DC29-4847-AD97-C4BE68DC19A9}"/>
              </a:ext>
            </a:extLst>
          </p:cNvPr>
          <p:cNvSpPr>
            <a:spLocks noChangeAspect="1"/>
          </p:cNvSpPr>
          <p:nvPr/>
        </p:nvSpPr>
        <p:spPr>
          <a:xfrm>
            <a:off x="4133895" y="2183856"/>
            <a:ext cx="540479" cy="6284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5771CC31-193D-4415-91B3-018DCF53DE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05" t="24558" r="49120" b="49892"/>
          <a:stretch/>
        </p:blipFill>
        <p:spPr>
          <a:xfrm>
            <a:off x="6287911" y="4061642"/>
            <a:ext cx="2498776" cy="1677572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7E1922B2-51D7-40DA-85A8-B0E1509F5E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3" t="24584" r="49366" b="49949"/>
          <a:stretch/>
        </p:blipFill>
        <p:spPr>
          <a:xfrm>
            <a:off x="8909859" y="4061644"/>
            <a:ext cx="2498776" cy="1677570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6A3C7739-9FF7-4195-938C-710F7CD99EF6}"/>
              </a:ext>
            </a:extLst>
          </p:cNvPr>
          <p:cNvSpPr>
            <a:spLocks noChangeAspect="1"/>
          </p:cNvSpPr>
          <p:nvPr/>
        </p:nvSpPr>
        <p:spPr>
          <a:xfrm>
            <a:off x="9632221" y="4668502"/>
            <a:ext cx="540479" cy="6284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8A65584-41D7-43A8-BDB7-161E0EF8E3AB}"/>
              </a:ext>
            </a:extLst>
          </p:cNvPr>
          <p:cNvSpPr>
            <a:spLocks noChangeAspect="1"/>
          </p:cNvSpPr>
          <p:nvPr/>
        </p:nvSpPr>
        <p:spPr>
          <a:xfrm>
            <a:off x="6820441" y="4671819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BC3C8B6C-A238-4D89-8588-ACE1A7ADA8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05" t="24558" r="49120" b="49892"/>
          <a:stretch/>
        </p:blipFill>
        <p:spPr>
          <a:xfrm>
            <a:off x="783362" y="4061642"/>
            <a:ext cx="2498776" cy="1677572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E892A128-774F-43B6-A478-17234156574D}"/>
              </a:ext>
            </a:extLst>
          </p:cNvPr>
          <p:cNvSpPr>
            <a:spLocks noChangeAspect="1"/>
          </p:cNvSpPr>
          <p:nvPr/>
        </p:nvSpPr>
        <p:spPr>
          <a:xfrm>
            <a:off x="1126733" y="4447813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66665D8F-B0CC-4C7B-9279-2EA6C9E7E8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73" t="24604" r="49366" b="49907"/>
          <a:stretch/>
        </p:blipFill>
        <p:spPr>
          <a:xfrm>
            <a:off x="3411537" y="4061869"/>
            <a:ext cx="2498776" cy="1677572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EBA129DF-4714-4AA9-984B-3E21538A043B}"/>
              </a:ext>
            </a:extLst>
          </p:cNvPr>
          <p:cNvSpPr>
            <a:spLocks noChangeAspect="1"/>
          </p:cNvSpPr>
          <p:nvPr/>
        </p:nvSpPr>
        <p:spPr>
          <a:xfrm>
            <a:off x="3944067" y="4668727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432A05D-7A8E-4003-9358-C21ABD1343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1265" y="2334832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49CDCB91-6BCD-4F40-98BF-4BBE17192BB6}"/>
              </a:ext>
            </a:extLst>
          </p:cNvPr>
          <p:cNvCxnSpPr>
            <a:cxnSpLocks/>
            <a:stCxn id="35" idx="3"/>
            <a:endCxn id="46" idx="1"/>
          </p:cNvCxnSpPr>
          <p:nvPr/>
        </p:nvCxnSpPr>
        <p:spPr>
          <a:xfrm flipV="1">
            <a:off x="1908644" y="2498056"/>
            <a:ext cx="2225251" cy="31023"/>
          </a:xfrm>
          <a:prstGeom prst="bentConnector3">
            <a:avLst>
              <a:gd name="adj1" fmla="val 41782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그림 68">
            <a:extLst>
              <a:ext uri="{FF2B5EF4-FFF2-40B4-BE49-F238E27FC236}">
                <a16:creationId xmlns:a16="http://schemas.microsoft.com/office/drawing/2014/main" id="{1CBBFC85-4290-480E-9BBA-2753377289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9672" y="2336712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B31FDA32-E14A-47E5-96EC-12DC0C509229}"/>
              </a:ext>
            </a:extLst>
          </p:cNvPr>
          <p:cNvCxnSpPr>
            <a:cxnSpLocks/>
            <a:stCxn id="69" idx="3"/>
            <a:endCxn id="42" idx="1"/>
          </p:cNvCxnSpPr>
          <p:nvPr/>
        </p:nvCxnSpPr>
        <p:spPr>
          <a:xfrm flipV="1">
            <a:off x="7447051" y="2499936"/>
            <a:ext cx="2185170" cy="31023"/>
          </a:xfrm>
          <a:prstGeom prst="bentConnector3">
            <a:avLst>
              <a:gd name="adj1" fmla="val 41631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18D0A73C-1D99-46FE-BEB9-AF9E4D1FD62A}"/>
              </a:ext>
            </a:extLst>
          </p:cNvPr>
          <p:cNvCxnSpPr>
            <a:cxnSpLocks/>
            <a:stCxn id="69" idx="3"/>
            <a:endCxn id="43" idx="1"/>
          </p:cNvCxnSpPr>
          <p:nvPr/>
        </p:nvCxnSpPr>
        <p:spPr>
          <a:xfrm flipV="1">
            <a:off x="7447051" y="2075393"/>
            <a:ext cx="1815414" cy="45556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그림 78">
            <a:extLst>
              <a:ext uri="{FF2B5EF4-FFF2-40B4-BE49-F238E27FC236}">
                <a16:creationId xmlns:a16="http://schemas.microsoft.com/office/drawing/2014/main" id="{542DD1B2-AA45-4D93-8D3C-1006EE6170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9456" y="4550536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56CD9328-D83E-4B61-BCDF-75BE1B93E14B}"/>
              </a:ext>
            </a:extLst>
          </p:cNvPr>
          <p:cNvCxnSpPr>
            <a:cxnSpLocks/>
            <a:stCxn id="79" idx="3"/>
            <a:endCxn id="81" idx="1"/>
          </p:cNvCxnSpPr>
          <p:nvPr/>
        </p:nvCxnSpPr>
        <p:spPr>
          <a:xfrm flipV="1">
            <a:off x="1536835" y="4550537"/>
            <a:ext cx="2236352" cy="19424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3377867-F700-4A7A-ACEB-88028B9C683A}"/>
              </a:ext>
            </a:extLst>
          </p:cNvPr>
          <p:cNvSpPr>
            <a:spLocks noChangeAspect="1"/>
          </p:cNvSpPr>
          <p:nvPr/>
        </p:nvSpPr>
        <p:spPr>
          <a:xfrm>
            <a:off x="3773187" y="4447813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BA4DE344-0FDD-40D1-AE5F-9D4439A3CB01}"/>
              </a:ext>
            </a:extLst>
          </p:cNvPr>
          <p:cNvCxnSpPr>
            <a:cxnSpLocks/>
            <a:stCxn id="79" idx="3"/>
            <a:endCxn id="64" idx="1"/>
          </p:cNvCxnSpPr>
          <p:nvPr/>
        </p:nvCxnSpPr>
        <p:spPr>
          <a:xfrm>
            <a:off x="1536835" y="4744783"/>
            <a:ext cx="2407232" cy="79386"/>
          </a:xfrm>
          <a:prstGeom prst="bentConnector3">
            <a:avLst>
              <a:gd name="adj1" fmla="val 46504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그림 90">
            <a:extLst>
              <a:ext uri="{FF2B5EF4-FFF2-40B4-BE49-F238E27FC236}">
                <a16:creationId xmlns:a16="http://schemas.microsoft.com/office/drawing/2014/main" id="{A2EAC328-B54F-4446-B4AD-7124434305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9017" y="4804013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85E5A326-8B02-48D5-94A8-DCF138FD7C0D}"/>
              </a:ext>
            </a:extLst>
          </p:cNvPr>
          <p:cNvCxnSpPr>
            <a:cxnSpLocks/>
            <a:stCxn id="91" idx="3"/>
            <a:endCxn id="51" idx="1"/>
          </p:cNvCxnSpPr>
          <p:nvPr/>
        </p:nvCxnSpPr>
        <p:spPr>
          <a:xfrm flipV="1">
            <a:off x="7256396" y="4982702"/>
            <a:ext cx="2375825" cy="15558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E21C198E-BD79-4A53-BD63-986ADFB37862}"/>
              </a:ext>
            </a:extLst>
          </p:cNvPr>
          <p:cNvSpPr txBox="1"/>
          <p:nvPr/>
        </p:nvSpPr>
        <p:spPr>
          <a:xfrm>
            <a:off x="684898" y="3256448"/>
            <a:ext cx="269570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/>
              <a:t>세부 항목 활성화 상태에서 </a:t>
            </a:r>
            <a:r>
              <a:rPr lang="ko-KR" altLang="en-US" sz="1050" b="0" dirty="0">
                <a:solidFill>
                  <a:schemeClr val="tx1"/>
                </a:solidFill>
              </a:rPr>
              <a:t>검색창 클릭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10E9E5D-51D0-4FCB-87FA-9AE1EC81027A}"/>
              </a:ext>
            </a:extLst>
          </p:cNvPr>
          <p:cNvSpPr txBox="1"/>
          <p:nvPr/>
        </p:nvSpPr>
        <p:spPr>
          <a:xfrm>
            <a:off x="3411537" y="3256448"/>
            <a:ext cx="249255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dirty="0"/>
              <a:t>텍스트 커서 점멸</a:t>
            </a:r>
            <a:r>
              <a:rPr lang="en-US" altLang="ko-KR" sz="1050" dirty="0"/>
              <a:t> </a:t>
            </a:r>
            <a:r>
              <a:rPr lang="ko-KR" altLang="en-US" sz="1050" dirty="0"/>
              <a:t>및 꼬리표 팝업</a:t>
            </a:r>
            <a:endParaRPr lang="en-US" altLang="ko-KR" sz="1050" dirty="0"/>
          </a:p>
        </p:txBody>
      </p:sp>
      <p:sp>
        <p:nvSpPr>
          <p:cNvPr id="98" name="사각형: 둥근 대각선 방향 모서리 97">
            <a:extLst>
              <a:ext uri="{FF2B5EF4-FFF2-40B4-BE49-F238E27FC236}">
                <a16:creationId xmlns:a16="http://schemas.microsoft.com/office/drawing/2014/main" id="{D7AE3CAF-00CF-43B6-9F9D-35B7CF815A9A}"/>
              </a:ext>
            </a:extLst>
          </p:cNvPr>
          <p:cNvSpPr/>
          <p:nvPr/>
        </p:nvSpPr>
        <p:spPr>
          <a:xfrm>
            <a:off x="660891" y="1268413"/>
            <a:ext cx="2935125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검색창 활성화</a:t>
            </a:r>
            <a:r>
              <a:rPr lang="en-US" altLang="ko-KR" sz="1200" b="1" dirty="0"/>
              <a:t> (</a:t>
            </a:r>
            <a:r>
              <a:rPr lang="ko-KR" altLang="en-US" sz="1200" b="1" dirty="0"/>
              <a:t>세부 항목 활성화 상태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99" name="사각형: 둥근 대각선 방향 모서리 98">
            <a:extLst>
              <a:ext uri="{FF2B5EF4-FFF2-40B4-BE49-F238E27FC236}">
                <a16:creationId xmlns:a16="http://schemas.microsoft.com/office/drawing/2014/main" id="{2D9F1E4E-1B6A-44F3-BC40-C9DE35CCC012}"/>
              </a:ext>
            </a:extLst>
          </p:cNvPr>
          <p:cNvSpPr/>
          <p:nvPr/>
        </p:nvSpPr>
        <p:spPr>
          <a:xfrm>
            <a:off x="6095999" y="1268413"/>
            <a:ext cx="304800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검색창 활성화</a:t>
            </a:r>
            <a:r>
              <a:rPr lang="en-US" altLang="ko-KR" sz="1200" b="1" dirty="0"/>
              <a:t> (</a:t>
            </a:r>
            <a:r>
              <a:rPr lang="ko-KR" altLang="en-US" sz="1200" b="1" dirty="0"/>
              <a:t>세부 항목 비활성화 상태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100" name="사각형: 둥근 대각선 방향 모서리 99">
            <a:extLst>
              <a:ext uri="{FF2B5EF4-FFF2-40B4-BE49-F238E27FC236}">
                <a16:creationId xmlns:a16="http://schemas.microsoft.com/office/drawing/2014/main" id="{DAAAA76C-68C5-4DA1-B479-B4A523A18A88}"/>
              </a:ext>
            </a:extLst>
          </p:cNvPr>
          <p:cNvSpPr/>
          <p:nvPr/>
        </p:nvSpPr>
        <p:spPr>
          <a:xfrm>
            <a:off x="660892" y="3751179"/>
            <a:ext cx="1603338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세부 항목 비활성화</a:t>
            </a:r>
            <a:endParaRPr lang="ko-KR" altLang="en-US" sz="1200" b="1" dirty="0"/>
          </a:p>
        </p:txBody>
      </p:sp>
      <p:sp>
        <p:nvSpPr>
          <p:cNvPr id="101" name="사각형: 둥근 대각선 방향 모서리 100">
            <a:extLst>
              <a:ext uri="{FF2B5EF4-FFF2-40B4-BE49-F238E27FC236}">
                <a16:creationId xmlns:a16="http://schemas.microsoft.com/office/drawing/2014/main" id="{CBEDA6EA-460D-4009-9C8A-BA140A30DF87}"/>
              </a:ext>
            </a:extLst>
          </p:cNvPr>
          <p:cNvSpPr/>
          <p:nvPr/>
        </p:nvSpPr>
        <p:spPr>
          <a:xfrm>
            <a:off x="6095999" y="3751179"/>
            <a:ext cx="1262744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검색어 초기화</a:t>
            </a:r>
            <a:endParaRPr lang="ko-KR" altLang="en-US" sz="12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3A63CF0-01BA-4824-86AC-75EEF8C556AD}"/>
              </a:ext>
            </a:extLst>
          </p:cNvPr>
          <p:cNvSpPr txBox="1"/>
          <p:nvPr/>
        </p:nvSpPr>
        <p:spPr>
          <a:xfrm>
            <a:off x="6183220" y="3256448"/>
            <a:ext cx="269570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/>
              <a:t>세부 항목 비활성화 상태에서 </a:t>
            </a:r>
            <a:r>
              <a:rPr lang="ko-KR" altLang="en-US" sz="1050" b="0" dirty="0">
                <a:solidFill>
                  <a:schemeClr val="tx1"/>
                </a:solidFill>
              </a:rPr>
              <a:t>검색창 클릭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1D9110E-5FDA-4BC8-A3F1-7E2748C0BC81}"/>
              </a:ext>
            </a:extLst>
          </p:cNvPr>
          <p:cNvSpPr txBox="1"/>
          <p:nvPr/>
        </p:nvSpPr>
        <p:spPr>
          <a:xfrm>
            <a:off x="8909859" y="3256448"/>
            <a:ext cx="249255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세부 항목 활성화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2.</a:t>
            </a:r>
            <a:r>
              <a:rPr lang="ko-KR" altLang="en-US" sz="1050" dirty="0"/>
              <a:t>텍스트 커서 점멸</a:t>
            </a:r>
            <a:r>
              <a:rPr lang="en-US" altLang="ko-KR" sz="1050" dirty="0"/>
              <a:t> </a:t>
            </a:r>
            <a:r>
              <a:rPr lang="ko-KR" altLang="en-US" sz="1050" dirty="0"/>
              <a:t>및 꼬리표 팝업</a:t>
            </a:r>
            <a:endParaRPr lang="en-US" altLang="ko-KR" sz="105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8641CE6-663B-4816-B158-7357A5E556C9}"/>
              </a:ext>
            </a:extLst>
          </p:cNvPr>
          <p:cNvSpPr txBox="1"/>
          <p:nvPr/>
        </p:nvSpPr>
        <p:spPr>
          <a:xfrm>
            <a:off x="590780" y="5739118"/>
            <a:ext cx="288394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/>
              <a:t>검색어가 입력되어 있는 세부 항목 비활성화</a:t>
            </a:r>
            <a:endParaRPr lang="ko-KR" altLang="en-US" sz="1050" b="0" dirty="0">
              <a:solidFill>
                <a:schemeClr val="tx1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337066B-40A6-440E-9239-8658065A8C53}"/>
              </a:ext>
            </a:extLst>
          </p:cNvPr>
          <p:cNvSpPr txBox="1"/>
          <p:nvPr/>
        </p:nvSpPr>
        <p:spPr>
          <a:xfrm>
            <a:off x="3411537" y="5731167"/>
            <a:ext cx="249255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dirty="0"/>
              <a:t>세부 항목 비활성화</a:t>
            </a:r>
            <a:endParaRPr lang="en-US" altLang="ko-KR" sz="1050" dirty="0"/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dirty="0"/>
              <a:t>2.</a:t>
            </a:r>
            <a:r>
              <a:rPr lang="ko-KR" altLang="en-US" sz="1050" dirty="0"/>
              <a:t>검색창 초기화</a:t>
            </a:r>
            <a:endParaRPr lang="en-US" altLang="ko-KR" sz="105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5BAEBFB-A29E-47F3-BD8D-12EDD22799FA}"/>
              </a:ext>
            </a:extLst>
          </p:cNvPr>
          <p:cNvSpPr txBox="1"/>
          <p:nvPr/>
        </p:nvSpPr>
        <p:spPr>
          <a:xfrm>
            <a:off x="6275457" y="5731718"/>
            <a:ext cx="251123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/>
              <a:t>입력된 </a:t>
            </a:r>
            <a:r>
              <a:rPr lang="ko-KR" altLang="en-US" sz="1050"/>
              <a:t>검색어 초기화 버튼 클릭</a:t>
            </a:r>
            <a:endParaRPr lang="ko-KR" altLang="en-US" sz="1050" b="0" dirty="0">
              <a:solidFill>
                <a:schemeClr val="tx1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399B9D8-2536-4B3D-87D2-CFB7EF3F2534}"/>
              </a:ext>
            </a:extLst>
          </p:cNvPr>
          <p:cNvSpPr txBox="1"/>
          <p:nvPr/>
        </p:nvSpPr>
        <p:spPr>
          <a:xfrm>
            <a:off x="8909859" y="5731718"/>
            <a:ext cx="249255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검색창 초기화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2.</a:t>
            </a:r>
            <a:r>
              <a:rPr lang="ko-KR" altLang="en-US" sz="1050" dirty="0"/>
              <a:t>텍스트 커서 점멸</a:t>
            </a:r>
            <a:r>
              <a:rPr lang="en-US" altLang="ko-KR" sz="1050" dirty="0"/>
              <a:t> </a:t>
            </a:r>
            <a:r>
              <a:rPr lang="ko-KR" altLang="en-US" sz="1050" dirty="0"/>
              <a:t>및 꼬리표 팝업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4140372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</a:t>
            </a:r>
            <a:r>
              <a:rPr lang="en-US" altLang="ko-KR" sz="2400" dirty="0"/>
              <a:t>UI </a:t>
            </a:r>
            <a:r>
              <a:rPr lang="ko-KR" altLang="en-US" sz="2400" dirty="0"/>
              <a:t>차트 설명 </a:t>
            </a:r>
            <a:r>
              <a:rPr lang="en-US" altLang="ko-KR" sz="2400" dirty="0"/>
              <a:t>1 </a:t>
            </a:r>
            <a:r>
              <a:rPr lang="ko-KR" altLang="en-US" sz="2400" dirty="0"/>
              <a:t>차트</a:t>
            </a:r>
            <a:endParaRPr lang="en-US" altLang="ko-KR" sz="2400" dirty="0"/>
          </a:p>
        </p:txBody>
      </p:sp>
      <p:sp>
        <p:nvSpPr>
          <p:cNvPr id="98" name="사각형: 둥근 대각선 방향 모서리 97">
            <a:extLst>
              <a:ext uri="{FF2B5EF4-FFF2-40B4-BE49-F238E27FC236}">
                <a16:creationId xmlns:a16="http://schemas.microsoft.com/office/drawing/2014/main" id="{D7AE3CAF-00CF-43B6-9F9D-35B7CF815A9A}"/>
              </a:ext>
            </a:extLst>
          </p:cNvPr>
          <p:cNvSpPr/>
          <p:nvPr/>
        </p:nvSpPr>
        <p:spPr>
          <a:xfrm>
            <a:off x="658813" y="2106613"/>
            <a:ext cx="386288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종족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소속 검색창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세부 항목 활성화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비활성화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 차트</a:t>
            </a:r>
          </a:p>
        </p:txBody>
      </p:sp>
      <p:sp>
        <p:nvSpPr>
          <p:cNvPr id="100" name="사각형: 둥근 대각선 방향 모서리 99">
            <a:extLst>
              <a:ext uri="{FF2B5EF4-FFF2-40B4-BE49-F238E27FC236}">
                <a16:creationId xmlns:a16="http://schemas.microsoft.com/office/drawing/2014/main" id="{DAAAA76C-68C5-4DA1-B479-B4A523A18A88}"/>
              </a:ext>
            </a:extLst>
          </p:cNvPr>
          <p:cNvSpPr/>
          <p:nvPr/>
        </p:nvSpPr>
        <p:spPr>
          <a:xfrm>
            <a:off x="5095625" y="2106613"/>
            <a:ext cx="1603338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세부 항목 비활성화</a:t>
            </a:r>
          </a:p>
        </p:txBody>
      </p:sp>
      <p:sp>
        <p:nvSpPr>
          <p:cNvPr id="101" name="사각형: 둥근 대각선 방향 모서리 100">
            <a:extLst>
              <a:ext uri="{FF2B5EF4-FFF2-40B4-BE49-F238E27FC236}">
                <a16:creationId xmlns:a16="http://schemas.microsoft.com/office/drawing/2014/main" id="{CBEDA6EA-460D-4009-9C8A-BA140A30DF87}"/>
              </a:ext>
            </a:extLst>
          </p:cNvPr>
          <p:cNvSpPr/>
          <p:nvPr/>
        </p:nvSpPr>
        <p:spPr>
          <a:xfrm>
            <a:off x="8881309" y="2106611"/>
            <a:ext cx="1262744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검색어 초기화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7189C5E-4DFF-4B20-BA00-23E777C1B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35" y="2360529"/>
            <a:ext cx="4072968" cy="302091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596F79C-DC76-47A6-92C3-AA9D8AB31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703" y="2360528"/>
            <a:ext cx="3967605" cy="36081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D96F270-472E-43DB-9C8D-4DD34B7E2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09" y="2360528"/>
            <a:ext cx="2320091" cy="314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88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>
            <a:extLst>
              <a:ext uri="{FF2B5EF4-FFF2-40B4-BE49-F238E27FC236}">
                <a16:creationId xmlns:a16="http://schemas.microsoft.com/office/drawing/2014/main" id="{9EA4C65E-ECB4-4563-8F6E-4ABE8F7BE2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5" t="24585" r="49239" b="50000"/>
          <a:stretch/>
        </p:blipFill>
        <p:spPr>
          <a:xfrm>
            <a:off x="3405313" y="1578876"/>
            <a:ext cx="2498777" cy="1677572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</a:t>
            </a:r>
            <a:r>
              <a:rPr lang="en-US" altLang="ko-KR" sz="2400" dirty="0"/>
              <a:t>UI </a:t>
            </a:r>
            <a:r>
              <a:rPr lang="ko-KR" altLang="en-US" sz="2400" dirty="0"/>
              <a:t>규칙 설명 </a:t>
            </a:r>
            <a:r>
              <a:rPr lang="en-US" altLang="ko-KR" sz="2400" dirty="0"/>
              <a:t>2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F327D272-BF36-4791-B3CD-51DD8C3D75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3" t="24578" r="49366" b="49590"/>
          <a:stretch/>
        </p:blipFill>
        <p:spPr>
          <a:xfrm>
            <a:off x="783362" y="1576998"/>
            <a:ext cx="2498772" cy="1700196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47647890-30B2-405A-817E-7B570831DCD1}"/>
              </a:ext>
            </a:extLst>
          </p:cNvPr>
          <p:cNvSpPr>
            <a:spLocks noChangeAspect="1"/>
          </p:cNvSpPr>
          <p:nvPr/>
        </p:nvSpPr>
        <p:spPr>
          <a:xfrm>
            <a:off x="1322115" y="2179391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432A05D-7A8E-4003-9358-C21ABD134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265" y="2334832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49CDCB91-6BCD-4F40-98BF-4BBE17192BB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1908644" y="2529079"/>
            <a:ext cx="2243678" cy="31271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E21C198E-BD79-4A53-BD63-986ADFB37862}"/>
              </a:ext>
            </a:extLst>
          </p:cNvPr>
          <p:cNvSpPr txBox="1"/>
          <p:nvPr/>
        </p:nvSpPr>
        <p:spPr>
          <a:xfrm>
            <a:off x="783366" y="3287424"/>
            <a:ext cx="249876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/>
              <a:t>검색창에 텍스트 입력</a:t>
            </a:r>
            <a:endParaRPr lang="ko-KR" altLang="en-US" sz="1050" b="0" dirty="0">
              <a:solidFill>
                <a:schemeClr val="tx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10E9E5D-51D0-4FCB-87FA-9AE1EC81027A}"/>
              </a:ext>
            </a:extLst>
          </p:cNvPr>
          <p:cNvSpPr txBox="1"/>
          <p:nvPr/>
        </p:nvSpPr>
        <p:spPr>
          <a:xfrm>
            <a:off x="3411537" y="3287424"/>
            <a:ext cx="249255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입력된 텍스트에 따라서 꼬리표 변화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dirty="0"/>
              <a:t>2.</a:t>
            </a:r>
            <a:r>
              <a:rPr lang="ko-KR" altLang="en-US" sz="1050" dirty="0"/>
              <a:t>미리보기 결과 출력</a:t>
            </a:r>
            <a:endParaRPr lang="en-US" altLang="ko-KR" sz="1050" dirty="0"/>
          </a:p>
        </p:txBody>
      </p:sp>
      <p:sp>
        <p:nvSpPr>
          <p:cNvPr id="98" name="사각형: 둥근 대각선 방향 모서리 97">
            <a:extLst>
              <a:ext uri="{FF2B5EF4-FFF2-40B4-BE49-F238E27FC236}">
                <a16:creationId xmlns:a16="http://schemas.microsoft.com/office/drawing/2014/main" id="{D7AE3CAF-00CF-43B6-9F9D-35B7CF815A9A}"/>
              </a:ext>
            </a:extLst>
          </p:cNvPr>
          <p:cNvSpPr/>
          <p:nvPr/>
        </p:nvSpPr>
        <p:spPr>
          <a:xfrm>
            <a:off x="660890" y="1268413"/>
            <a:ext cx="2695703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검색어 검색 및 결과 미리보기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BE12A924-1FD7-416F-9033-E0DD9FF61E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42" t="24545" r="49158" b="50000"/>
          <a:stretch/>
        </p:blipFill>
        <p:spPr>
          <a:xfrm>
            <a:off x="6287912" y="1588310"/>
            <a:ext cx="2498777" cy="1677572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AE0BA236-556B-4837-BC62-A6E6F19666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05" t="24558" r="49120" b="49892"/>
          <a:stretch/>
        </p:blipFill>
        <p:spPr>
          <a:xfrm>
            <a:off x="8909868" y="1576998"/>
            <a:ext cx="2498776" cy="1677572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B71B03F0-0692-4165-95FA-0BC589A6C48B}"/>
              </a:ext>
            </a:extLst>
          </p:cNvPr>
          <p:cNvSpPr>
            <a:spLocks noChangeAspect="1"/>
          </p:cNvSpPr>
          <p:nvPr/>
        </p:nvSpPr>
        <p:spPr>
          <a:xfrm>
            <a:off x="4484927" y="2360097"/>
            <a:ext cx="944323" cy="46740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40973F1-84E5-4862-90DF-9A24D86E609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6056"/>
          <a:stretch/>
        </p:blipFill>
        <p:spPr>
          <a:xfrm>
            <a:off x="4132740" y="2827506"/>
            <a:ext cx="1115665" cy="480157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FF006753-53EC-428B-BE50-B40E9758B9C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8433"/>
          <a:stretch/>
        </p:blipFill>
        <p:spPr>
          <a:xfrm>
            <a:off x="4132740" y="2417570"/>
            <a:ext cx="352187" cy="890093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3E332EC7-0AEC-4F70-A1C5-419AB8EB3DBB}"/>
              </a:ext>
            </a:extLst>
          </p:cNvPr>
          <p:cNvSpPr txBox="1"/>
          <p:nvPr/>
        </p:nvSpPr>
        <p:spPr>
          <a:xfrm>
            <a:off x="6287912" y="3287424"/>
            <a:ext cx="249876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0" dirty="0">
                <a:solidFill>
                  <a:schemeClr val="tx1"/>
                </a:solidFill>
              </a:rPr>
              <a:t>출력된 미리보기 결과 클릭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1571152-9160-4D4B-9CE0-1F6ECA06F881}"/>
              </a:ext>
            </a:extLst>
          </p:cNvPr>
          <p:cNvSpPr txBox="1"/>
          <p:nvPr/>
        </p:nvSpPr>
        <p:spPr>
          <a:xfrm>
            <a:off x="8909868" y="3287424"/>
            <a:ext cx="249877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클릭한 미리보기 결과 검색어로 입력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dirty="0"/>
              <a:t>2.</a:t>
            </a:r>
            <a:r>
              <a:rPr lang="ko-KR" altLang="en-US" sz="1050" dirty="0"/>
              <a:t>미리보기 결과 닫기</a:t>
            </a:r>
            <a:endParaRPr lang="en-US" altLang="ko-KR" sz="1050" dirty="0"/>
          </a:p>
        </p:txBody>
      </p:sp>
      <p:sp>
        <p:nvSpPr>
          <p:cNvPr id="67" name="사각형: 둥근 대각선 방향 모서리 66">
            <a:extLst>
              <a:ext uri="{FF2B5EF4-FFF2-40B4-BE49-F238E27FC236}">
                <a16:creationId xmlns:a16="http://schemas.microsoft.com/office/drawing/2014/main" id="{33BDC2D3-6F4C-4B32-B321-487F302C6400}"/>
              </a:ext>
            </a:extLst>
          </p:cNvPr>
          <p:cNvSpPr/>
          <p:nvPr/>
        </p:nvSpPr>
        <p:spPr>
          <a:xfrm>
            <a:off x="6090978" y="1268413"/>
            <a:ext cx="1105690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검색어 입력</a:t>
            </a:r>
            <a:endParaRPr lang="ko-KR" altLang="en-US" sz="1200" b="1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6C49D4C-6757-4AB1-A892-B69AF288EE2E}"/>
              </a:ext>
            </a:extLst>
          </p:cNvPr>
          <p:cNvSpPr>
            <a:spLocks noChangeAspect="1"/>
          </p:cNvSpPr>
          <p:nvPr/>
        </p:nvSpPr>
        <p:spPr>
          <a:xfrm>
            <a:off x="7040855" y="2438359"/>
            <a:ext cx="1074446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D5C8565-A99A-4771-BA5B-4258F2BA8D0C}"/>
              </a:ext>
            </a:extLst>
          </p:cNvPr>
          <p:cNvSpPr>
            <a:spLocks noChangeAspect="1"/>
          </p:cNvSpPr>
          <p:nvPr/>
        </p:nvSpPr>
        <p:spPr>
          <a:xfrm>
            <a:off x="9442181" y="2179391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74AD5B3F-E15F-4E75-AD46-CC0E88023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378" y="2587849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728496E6-EC2F-456B-BAE2-228242519BB0}"/>
              </a:ext>
            </a:extLst>
          </p:cNvPr>
          <p:cNvCxnSpPr>
            <a:cxnSpLocks/>
            <a:stCxn id="35" idx="3"/>
            <a:endCxn id="57" idx="0"/>
          </p:cNvCxnSpPr>
          <p:nvPr/>
        </p:nvCxnSpPr>
        <p:spPr>
          <a:xfrm flipV="1">
            <a:off x="1908644" y="2360097"/>
            <a:ext cx="3048445" cy="168982"/>
          </a:xfrm>
          <a:prstGeom prst="bentConnector4">
            <a:avLst>
              <a:gd name="adj1" fmla="val 42256"/>
              <a:gd name="adj2" fmla="val 250232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2FE17801-5BF9-480B-AFA7-62FA2B29A11C}"/>
              </a:ext>
            </a:extLst>
          </p:cNvPr>
          <p:cNvCxnSpPr>
            <a:cxnSpLocks/>
            <a:stCxn id="72" idx="3"/>
            <a:endCxn id="71" idx="1"/>
          </p:cNvCxnSpPr>
          <p:nvPr/>
        </p:nvCxnSpPr>
        <p:spPr>
          <a:xfrm flipV="1">
            <a:off x="7843757" y="2334833"/>
            <a:ext cx="1598424" cy="44726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그림 75">
            <a:extLst>
              <a:ext uri="{FF2B5EF4-FFF2-40B4-BE49-F238E27FC236}">
                <a16:creationId xmlns:a16="http://schemas.microsoft.com/office/drawing/2014/main" id="{921A0826-9D3C-4C60-B1C3-AF9208F5013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249" t="24526" r="49062" b="49971"/>
          <a:stretch/>
        </p:blipFill>
        <p:spPr>
          <a:xfrm>
            <a:off x="3405312" y="4041725"/>
            <a:ext cx="2498777" cy="1677572"/>
          </a:xfrm>
          <a:prstGeom prst="rect">
            <a:avLst/>
          </a:prstGeom>
        </p:spPr>
      </p:pic>
      <p:sp>
        <p:nvSpPr>
          <p:cNvPr id="77" name="사각형: 둥근 대각선 방향 모서리 76">
            <a:extLst>
              <a:ext uri="{FF2B5EF4-FFF2-40B4-BE49-F238E27FC236}">
                <a16:creationId xmlns:a16="http://schemas.microsoft.com/office/drawing/2014/main" id="{AD235015-D19F-4CA8-B44A-FF983D7A1117}"/>
              </a:ext>
            </a:extLst>
          </p:cNvPr>
          <p:cNvSpPr/>
          <p:nvPr/>
        </p:nvSpPr>
        <p:spPr>
          <a:xfrm>
            <a:off x="660890" y="3757761"/>
            <a:ext cx="1642043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검색 결과 없음 출력</a:t>
            </a:r>
            <a:endParaRPr lang="ko-KR" altLang="en-US" sz="1200" b="1" dirty="0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D6264E7F-2839-4219-8AD3-003E1D7DF7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3" t="24578" r="49366" b="49590"/>
          <a:stretch/>
        </p:blipFill>
        <p:spPr>
          <a:xfrm>
            <a:off x="783362" y="4041725"/>
            <a:ext cx="2498772" cy="1700196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0B3D6F18-FB64-49A1-9B93-2B620564E3A8}"/>
              </a:ext>
            </a:extLst>
          </p:cNvPr>
          <p:cNvSpPr>
            <a:spLocks noChangeAspect="1"/>
          </p:cNvSpPr>
          <p:nvPr/>
        </p:nvSpPr>
        <p:spPr>
          <a:xfrm>
            <a:off x="1322115" y="4644118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BA7EAFAD-3C18-4BE3-92F2-47C5EE714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265" y="4799559"/>
            <a:ext cx="307379" cy="388493"/>
          </a:xfrm>
          <a:prstGeom prst="rect">
            <a:avLst/>
          </a:prstGeom>
          <a:ln>
            <a:noFill/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48E9B2E-12CB-4EFB-A220-426EBD4CF83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30098"/>
          <a:stretch/>
        </p:blipFill>
        <p:spPr>
          <a:xfrm>
            <a:off x="4140171" y="4873414"/>
            <a:ext cx="762824" cy="317019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08F8096C-B082-4E0A-865A-0CF6B4F1E1AB}"/>
              </a:ext>
            </a:extLst>
          </p:cNvPr>
          <p:cNvSpPr txBox="1"/>
          <p:nvPr/>
        </p:nvSpPr>
        <p:spPr>
          <a:xfrm>
            <a:off x="783366" y="5741921"/>
            <a:ext cx="249876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/>
              <a:t>검색창에 검색 불가능한 텍스트 입력</a:t>
            </a:r>
            <a:endParaRPr lang="ko-KR" altLang="en-US" sz="1050" b="0" dirty="0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DD7F75A-F092-4D16-8638-87620EADB9E4}"/>
              </a:ext>
            </a:extLst>
          </p:cNvPr>
          <p:cNvSpPr txBox="1"/>
          <p:nvPr/>
        </p:nvSpPr>
        <p:spPr>
          <a:xfrm>
            <a:off x="3411537" y="5741921"/>
            <a:ext cx="267944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미리보기 결과에 </a:t>
            </a:r>
            <a:r>
              <a:rPr lang="en-US" altLang="ko-KR" sz="1050" b="0" dirty="0">
                <a:solidFill>
                  <a:schemeClr val="tx1"/>
                </a:solidFill>
              </a:rPr>
              <a:t>‘</a:t>
            </a:r>
            <a:r>
              <a:rPr lang="ko-KR" altLang="en-US" sz="1050" b="0" dirty="0">
                <a:solidFill>
                  <a:schemeClr val="tx1"/>
                </a:solidFill>
              </a:rPr>
              <a:t>검색 결과 없음</a:t>
            </a:r>
            <a:r>
              <a:rPr lang="en-US" altLang="ko-KR" sz="1050" b="0" dirty="0">
                <a:solidFill>
                  <a:schemeClr val="tx1"/>
                </a:solidFill>
              </a:rPr>
              <a:t>’</a:t>
            </a:r>
            <a:r>
              <a:rPr lang="ko-KR" altLang="en-US" sz="1050" b="0" dirty="0">
                <a:solidFill>
                  <a:schemeClr val="tx1"/>
                </a:solidFill>
              </a:rPr>
              <a:t> 출력</a:t>
            </a:r>
            <a:endParaRPr lang="en-US" altLang="ko-KR" sz="1050" dirty="0"/>
          </a:p>
        </p:txBody>
      </p: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4D321AEC-02BC-4035-9A80-6E96A4A80975}"/>
              </a:ext>
            </a:extLst>
          </p:cNvPr>
          <p:cNvCxnSpPr>
            <a:cxnSpLocks/>
            <a:stCxn id="83" idx="3"/>
            <a:endCxn id="20" idx="1"/>
          </p:cNvCxnSpPr>
          <p:nvPr/>
        </p:nvCxnSpPr>
        <p:spPr>
          <a:xfrm>
            <a:off x="1908644" y="4993806"/>
            <a:ext cx="2231527" cy="38118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A488F75D-9149-45EE-8C06-75E88F901E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590727"/>
              </p:ext>
            </p:extLst>
          </p:nvPr>
        </p:nvGraphicFramePr>
        <p:xfrm>
          <a:off x="6221121" y="4429221"/>
          <a:ext cx="5131118" cy="105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11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2318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미리보기 결과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검색창 입력 텍스트에 변화가 있으면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DB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에서 일치하는 데이터를 검색한다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이전 출력된 미리보기 결과가 있으면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이전 미리보기 결과 삭제 후 출력한다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553236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출력되는 미리보기 결과의 항목들은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문자 정렬 순서에 따라서 정렬한다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5157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1166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</a:t>
            </a:r>
            <a:r>
              <a:rPr lang="en-US" altLang="ko-KR" sz="2400" dirty="0"/>
              <a:t>UI </a:t>
            </a:r>
            <a:r>
              <a:rPr lang="ko-KR" altLang="en-US" sz="2400" dirty="0"/>
              <a:t>차트 설명 </a:t>
            </a:r>
            <a:r>
              <a:rPr lang="en-US" altLang="ko-KR" sz="2400" dirty="0"/>
              <a:t>2 </a:t>
            </a:r>
            <a:r>
              <a:rPr lang="ko-KR" altLang="en-US" sz="2400" dirty="0"/>
              <a:t>차트</a:t>
            </a:r>
            <a:endParaRPr lang="en-US" altLang="ko-KR" sz="2400" dirty="0"/>
          </a:p>
        </p:txBody>
      </p:sp>
      <p:sp>
        <p:nvSpPr>
          <p:cNvPr id="98" name="사각형: 둥근 대각선 방향 모서리 97">
            <a:extLst>
              <a:ext uri="{FF2B5EF4-FFF2-40B4-BE49-F238E27FC236}">
                <a16:creationId xmlns:a16="http://schemas.microsoft.com/office/drawing/2014/main" id="{D7AE3CAF-00CF-43B6-9F9D-35B7CF815A9A}"/>
              </a:ext>
            </a:extLst>
          </p:cNvPr>
          <p:cNvSpPr/>
          <p:nvPr/>
        </p:nvSpPr>
        <p:spPr>
          <a:xfrm>
            <a:off x="658814" y="1268413"/>
            <a:ext cx="1788053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검색창 미리보기 결과</a:t>
            </a:r>
          </a:p>
        </p:txBody>
      </p:sp>
      <p:sp>
        <p:nvSpPr>
          <p:cNvPr id="101" name="사각형: 둥근 대각선 방향 모서리 100">
            <a:extLst>
              <a:ext uri="{FF2B5EF4-FFF2-40B4-BE49-F238E27FC236}">
                <a16:creationId xmlns:a16="http://schemas.microsoft.com/office/drawing/2014/main" id="{CBEDA6EA-460D-4009-9C8A-BA140A30DF87}"/>
              </a:ext>
            </a:extLst>
          </p:cNvPr>
          <p:cNvSpPr/>
          <p:nvPr/>
        </p:nvSpPr>
        <p:spPr>
          <a:xfrm>
            <a:off x="6096000" y="1268413"/>
            <a:ext cx="1608667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미리보기 결과 입력</a:t>
            </a:r>
            <a:endParaRPr lang="ko-KR" altLang="en-US" sz="12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6F2A9A-0B4A-491D-8BEB-2041424AE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17" y="1785325"/>
            <a:ext cx="2865059" cy="40554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CD7895F-CC72-44FF-B568-EF6CEB401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38" y="1522329"/>
            <a:ext cx="5234132" cy="466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38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BFBCE2-B3C4-4116-AAD7-4CB40CD78F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46" t="7717" r="5137" b="63302"/>
          <a:stretch/>
        </p:blipFill>
        <p:spPr>
          <a:xfrm>
            <a:off x="8790631" y="1391585"/>
            <a:ext cx="2209801" cy="1780106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고유 키워드 항목 규칙 및 세부 설명</a:t>
            </a:r>
            <a:endParaRPr lang="en-US" altLang="ko-KR" sz="2400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F147997-F710-4880-9480-3EA4C55F0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818965"/>
              </p:ext>
            </p:extLst>
          </p:nvPr>
        </p:nvGraphicFramePr>
        <p:xfrm>
          <a:off x="658813" y="1310940"/>
          <a:ext cx="53470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7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고유 키워드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창은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고유 키워드 창은 생성된 순서에 따라서 위에서 아래로 정렬된다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075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중복되는 고유 키워드 창은 생성할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00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항목이 비활성화될 경우 모든 고유 키워드 창을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95930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DA00D7A-E65B-42D8-AD17-09E535D6DF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214"/>
          <a:stretch/>
        </p:blipFill>
        <p:spPr>
          <a:xfrm>
            <a:off x="771130" y="3166803"/>
            <a:ext cx="2233141" cy="117434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107A8DB-6C71-438E-8208-604A7B2635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214"/>
          <a:stretch/>
        </p:blipFill>
        <p:spPr>
          <a:xfrm>
            <a:off x="771131" y="4967079"/>
            <a:ext cx="2233141" cy="11743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221FD8E-C81C-4CA7-A3EC-428E093D74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7214"/>
          <a:stretch/>
        </p:blipFill>
        <p:spPr>
          <a:xfrm>
            <a:off x="3473973" y="4962704"/>
            <a:ext cx="2233142" cy="11743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C7AAE7-828D-46D1-9B3C-E06A9AFFCA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7214"/>
          <a:stretch/>
        </p:blipFill>
        <p:spPr>
          <a:xfrm>
            <a:off x="3473973" y="3171691"/>
            <a:ext cx="2233142" cy="11743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FE85BF-FECE-4C56-A7A4-17D9F51C6D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7463" y="3609833"/>
            <a:ext cx="155722" cy="196815"/>
          </a:xfrm>
          <a:prstGeom prst="rect">
            <a:avLst/>
          </a:prstGeom>
          <a:ln>
            <a:noFill/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9BE8835-9F57-4DDA-9FA4-461DD2D7DC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0962" y="5376205"/>
            <a:ext cx="33129" cy="88846"/>
          </a:xfrm>
          <a:prstGeom prst="rect">
            <a:avLst/>
          </a:prstGeom>
        </p:spPr>
      </p:pic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847E619C-9CD7-4DB1-9136-B14047D716AF}"/>
              </a:ext>
            </a:extLst>
          </p:cNvPr>
          <p:cNvCxnSpPr>
            <a:cxnSpLocks/>
            <a:stCxn id="15" idx="3"/>
            <a:endCxn id="44" idx="1"/>
          </p:cNvCxnSpPr>
          <p:nvPr/>
        </p:nvCxnSpPr>
        <p:spPr>
          <a:xfrm flipH="1">
            <a:off x="2284717" y="3708241"/>
            <a:ext cx="308468" cy="1704097"/>
          </a:xfrm>
          <a:prstGeom prst="bentConnector5">
            <a:avLst>
              <a:gd name="adj1" fmla="val -53700"/>
              <a:gd name="adj2" fmla="val 51341"/>
              <a:gd name="adj3" fmla="val 1537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E00A2721-7CF9-4C50-AE23-6C0E3E0831FF}"/>
              </a:ext>
            </a:extLst>
          </p:cNvPr>
          <p:cNvCxnSpPr>
            <a:cxnSpLocks/>
            <a:stCxn id="44" idx="2"/>
            <a:endCxn id="49" idx="1"/>
          </p:cNvCxnSpPr>
          <p:nvPr/>
        </p:nvCxnSpPr>
        <p:spPr>
          <a:xfrm rot="16200000" flipH="1">
            <a:off x="3693917" y="4310969"/>
            <a:ext cx="219363" cy="2527523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2A89D38-19E0-4095-9B0D-E440986A1492}"/>
              </a:ext>
            </a:extLst>
          </p:cNvPr>
          <p:cNvSpPr/>
          <p:nvPr/>
        </p:nvSpPr>
        <p:spPr>
          <a:xfrm>
            <a:off x="2284717" y="5359627"/>
            <a:ext cx="510239" cy="10542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2A55304-F952-4DB0-BDD8-1B873D373D15}"/>
              </a:ext>
            </a:extLst>
          </p:cNvPr>
          <p:cNvSpPr/>
          <p:nvPr/>
        </p:nvSpPr>
        <p:spPr>
          <a:xfrm>
            <a:off x="5067360" y="5446200"/>
            <a:ext cx="437318" cy="47642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BDC980A-4DD0-4E08-ABC5-1B621FB4770D}"/>
              </a:ext>
            </a:extLst>
          </p:cNvPr>
          <p:cNvSpPr/>
          <p:nvPr/>
        </p:nvSpPr>
        <p:spPr>
          <a:xfrm>
            <a:off x="5067360" y="5549876"/>
            <a:ext cx="437318" cy="9360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F5E2B80-EF4B-4952-811B-64CAECA38A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0174" y="5596676"/>
            <a:ext cx="155722" cy="196815"/>
          </a:xfrm>
          <a:prstGeom prst="rect">
            <a:avLst/>
          </a:prstGeom>
          <a:ln>
            <a:noFill/>
          </a:ln>
        </p:spPr>
      </p:pic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810AF2F1-F269-4BBD-B7DD-3CF805A55CD6}"/>
              </a:ext>
            </a:extLst>
          </p:cNvPr>
          <p:cNvCxnSpPr>
            <a:cxnSpLocks/>
            <a:stCxn id="16" idx="3"/>
            <a:endCxn id="59" idx="3"/>
          </p:cNvCxnSpPr>
          <p:nvPr/>
        </p:nvCxnSpPr>
        <p:spPr>
          <a:xfrm flipH="1" flipV="1">
            <a:off x="5502378" y="3718677"/>
            <a:ext cx="103518" cy="1976407"/>
          </a:xfrm>
          <a:prstGeom prst="bentConnector3">
            <a:avLst>
              <a:gd name="adj1" fmla="val -160019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F6A9C37-5E1B-4E02-B25B-E06E924673C4}"/>
              </a:ext>
            </a:extLst>
          </p:cNvPr>
          <p:cNvSpPr/>
          <p:nvPr/>
        </p:nvSpPr>
        <p:spPr>
          <a:xfrm>
            <a:off x="5032274" y="3671226"/>
            <a:ext cx="470104" cy="9490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ED6A6D7-3B26-4616-922B-3FEAE8CC1000}"/>
              </a:ext>
            </a:extLst>
          </p:cNvPr>
          <p:cNvSpPr txBox="1"/>
          <p:nvPr/>
        </p:nvSpPr>
        <p:spPr>
          <a:xfrm>
            <a:off x="775131" y="4340628"/>
            <a:ext cx="2229139" cy="20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키워드 추가 버튼 클릭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B67EB4-55EA-4E51-9FCD-ED76A08AA3D8}"/>
              </a:ext>
            </a:extLst>
          </p:cNvPr>
          <p:cNvSpPr txBox="1"/>
          <p:nvPr/>
        </p:nvSpPr>
        <p:spPr>
          <a:xfrm>
            <a:off x="775131" y="6141422"/>
            <a:ext cx="2229139" cy="34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키워드 추가 버튼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검색 창으로 변화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DD98410-FE78-49A3-8F98-CF492C460B2D}"/>
              </a:ext>
            </a:extLst>
          </p:cNvPr>
          <p:cNvSpPr txBox="1"/>
          <p:nvPr/>
        </p:nvSpPr>
        <p:spPr>
          <a:xfrm>
            <a:off x="3477976" y="4340628"/>
            <a:ext cx="2229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미리 보기 결과 선택</a:t>
            </a:r>
            <a:r>
              <a:rPr lang="en-US" altLang="ko-KR" sz="1000" dirty="0"/>
              <a:t>(</a:t>
            </a:r>
            <a:r>
              <a:rPr lang="ko-KR" altLang="en-US" sz="1000" dirty="0"/>
              <a:t>클릭</a:t>
            </a:r>
            <a:r>
              <a:rPr lang="en-US" altLang="ko-KR" sz="1000" dirty="0"/>
              <a:t>) </a:t>
            </a:r>
            <a:r>
              <a:rPr lang="ko-KR" altLang="en-US" sz="1000" dirty="0"/>
              <a:t>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 선택한 미리 보기 결과 창 생성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E9F93F-8CA2-4D0E-A915-DCECABF904F3}"/>
              </a:ext>
            </a:extLst>
          </p:cNvPr>
          <p:cNvSpPr txBox="1"/>
          <p:nvPr/>
        </p:nvSpPr>
        <p:spPr>
          <a:xfrm>
            <a:off x="3477976" y="6141422"/>
            <a:ext cx="2229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창에 텍스트 입력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검색 결과 미리 보기 결과 출력</a:t>
            </a:r>
          </a:p>
        </p:txBody>
      </p:sp>
      <p:sp>
        <p:nvSpPr>
          <p:cNvPr id="8" name="화살표: U자형 7">
            <a:extLst>
              <a:ext uri="{FF2B5EF4-FFF2-40B4-BE49-F238E27FC236}">
                <a16:creationId xmlns:a16="http://schemas.microsoft.com/office/drawing/2014/main" id="{DEF8B896-93EB-4CFB-AA06-EC6311BF2C73}"/>
              </a:ext>
            </a:extLst>
          </p:cNvPr>
          <p:cNvSpPr>
            <a:spLocks noChangeAspect="1"/>
          </p:cNvSpPr>
          <p:nvPr/>
        </p:nvSpPr>
        <p:spPr>
          <a:xfrm flipV="1">
            <a:off x="3010677" y="4420746"/>
            <a:ext cx="456889" cy="456889"/>
          </a:xfrm>
          <a:prstGeom prst="uturnArrow">
            <a:avLst>
              <a:gd name="adj1" fmla="val 26205"/>
              <a:gd name="adj2" fmla="val 25000"/>
              <a:gd name="adj3" fmla="val 39458"/>
              <a:gd name="adj4" fmla="val 0"/>
              <a:gd name="adj5" fmla="val 100000"/>
            </a:avLst>
          </a:prstGeom>
          <a:noFill/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C8E77A7-AC6C-4494-8DDF-9147B60213D7}"/>
              </a:ext>
            </a:extLst>
          </p:cNvPr>
          <p:cNvGrpSpPr>
            <a:grpSpLocks noChangeAspect="1"/>
          </p:cNvGrpSpPr>
          <p:nvPr/>
        </p:nvGrpSpPr>
        <p:grpSpPr>
          <a:xfrm>
            <a:off x="6047280" y="3179607"/>
            <a:ext cx="2234408" cy="1352557"/>
            <a:chOff x="2621959" y="1309565"/>
            <a:chExt cx="3089609" cy="187023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6B7AD45-E96A-4B68-8EAB-A2FCCE8A2E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57214"/>
            <a:stretch/>
          </p:blipFill>
          <p:spPr>
            <a:xfrm>
              <a:off x="2621959" y="1309565"/>
              <a:ext cx="3089609" cy="1624733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787E5DD-DEA2-416E-BC46-294C17BAAF7A}"/>
                </a:ext>
              </a:extLst>
            </p:cNvPr>
            <p:cNvSpPr/>
            <p:nvPr/>
          </p:nvSpPr>
          <p:spPr>
            <a:xfrm>
              <a:off x="4779431" y="2262909"/>
              <a:ext cx="650401" cy="118341"/>
            </a:xfrm>
            <a:prstGeom prst="rect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4A3C8F52-295E-4103-B397-1B0BBA7BC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40188" y="2311233"/>
              <a:ext cx="215445" cy="272299"/>
            </a:xfrm>
            <a:prstGeom prst="rect">
              <a:avLst/>
            </a:prstGeom>
            <a:ln>
              <a:noFill/>
            </a:ln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38471DE-6A7D-4432-9854-0FD2FF05FB10}"/>
                </a:ext>
              </a:extLst>
            </p:cNvPr>
            <p:cNvSpPr txBox="1"/>
            <p:nvPr/>
          </p:nvSpPr>
          <p:spPr>
            <a:xfrm>
              <a:off x="2627497" y="2933582"/>
              <a:ext cx="30840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키워드 삭제 버튼 클릭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FC430B-9FD2-425F-B701-EEC73A3FB3CD}"/>
              </a:ext>
            </a:extLst>
          </p:cNvPr>
          <p:cNvGrpSpPr>
            <a:grpSpLocks noChangeAspect="1"/>
          </p:cNvGrpSpPr>
          <p:nvPr/>
        </p:nvGrpSpPr>
        <p:grpSpPr>
          <a:xfrm>
            <a:off x="6047279" y="4966370"/>
            <a:ext cx="2234408" cy="1549040"/>
            <a:chOff x="6034774" y="1307384"/>
            <a:chExt cx="3089609" cy="2141922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6C49E1D-2D4A-4FA9-B61D-E8870A9469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7214"/>
            <a:stretch/>
          </p:blipFill>
          <p:spPr>
            <a:xfrm>
              <a:off x="6034774" y="1307384"/>
              <a:ext cx="3089609" cy="1624733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91A7B91-1BFE-4611-AF18-EB3998C9A9E5}"/>
                </a:ext>
              </a:extLst>
            </p:cNvPr>
            <p:cNvSpPr/>
            <p:nvPr/>
          </p:nvSpPr>
          <p:spPr>
            <a:xfrm>
              <a:off x="8193191" y="1999828"/>
              <a:ext cx="650401" cy="644312"/>
            </a:xfrm>
            <a:prstGeom prst="rect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4167800-9A12-4423-BC2B-4A76C77130AC}"/>
                </a:ext>
              </a:extLst>
            </p:cNvPr>
            <p:cNvSpPr txBox="1"/>
            <p:nvPr/>
          </p:nvSpPr>
          <p:spPr>
            <a:xfrm>
              <a:off x="6040313" y="2933582"/>
              <a:ext cx="3084070" cy="515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삭제 버튼을 누른 키워드 창 삭제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및 키워드 추가 버튼 변환</a:t>
              </a:r>
            </a:p>
          </p:txBody>
        </p:sp>
      </p:grp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77407DE7-B14A-446C-805C-195474F40728}"/>
              </a:ext>
            </a:extLst>
          </p:cNvPr>
          <p:cNvCxnSpPr>
            <a:cxnSpLocks noChangeAspect="1"/>
            <a:stCxn id="40" idx="2"/>
            <a:endCxn id="36" idx="1"/>
          </p:cNvCxnSpPr>
          <p:nvPr/>
        </p:nvCxnSpPr>
        <p:spPr>
          <a:xfrm rot="5400000">
            <a:off x="6869235" y="4839953"/>
            <a:ext cx="1599190" cy="121163"/>
          </a:xfrm>
          <a:prstGeom prst="bentConnector4">
            <a:avLst>
              <a:gd name="adj1" fmla="val 42716"/>
              <a:gd name="adj2" fmla="val 275619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BD1943-2EC3-47DE-BD90-0D3C2F4A0108}"/>
              </a:ext>
            </a:extLst>
          </p:cNvPr>
          <p:cNvSpPr>
            <a:spLocks noChangeAspect="1"/>
          </p:cNvSpPr>
          <p:nvPr/>
        </p:nvSpPr>
        <p:spPr>
          <a:xfrm>
            <a:off x="695324" y="3118380"/>
            <a:ext cx="5134945" cy="3364185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AD05138-2129-434F-A2DC-59F40304BDDD}"/>
              </a:ext>
            </a:extLst>
          </p:cNvPr>
          <p:cNvSpPr>
            <a:spLocks noChangeAspect="1"/>
          </p:cNvSpPr>
          <p:nvPr/>
        </p:nvSpPr>
        <p:spPr>
          <a:xfrm>
            <a:off x="5964370" y="3118380"/>
            <a:ext cx="2454246" cy="3364185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986E190-CF77-4144-9CA2-36EACF0F1940}"/>
              </a:ext>
            </a:extLst>
          </p:cNvPr>
          <p:cNvSpPr>
            <a:spLocks noChangeAspect="1"/>
          </p:cNvSpPr>
          <p:nvPr/>
        </p:nvSpPr>
        <p:spPr>
          <a:xfrm>
            <a:off x="7562085" y="3564582"/>
            <a:ext cx="511164" cy="9470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B469732-8FA9-4BD2-A16A-91BDBCC95F93}"/>
              </a:ext>
            </a:extLst>
          </p:cNvPr>
          <p:cNvSpPr>
            <a:spLocks noChangeAspect="1"/>
          </p:cNvSpPr>
          <p:nvPr/>
        </p:nvSpPr>
        <p:spPr>
          <a:xfrm>
            <a:off x="7566773" y="5360699"/>
            <a:ext cx="511164" cy="9470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7E14D60F-4E04-4138-9BA0-51D2E5933910}"/>
              </a:ext>
            </a:extLst>
          </p:cNvPr>
          <p:cNvCxnSpPr>
            <a:cxnSpLocks noChangeAspect="1"/>
            <a:stCxn id="56" idx="3"/>
            <a:endCxn id="57" idx="3"/>
          </p:cNvCxnSpPr>
          <p:nvPr/>
        </p:nvCxnSpPr>
        <p:spPr>
          <a:xfrm>
            <a:off x="8073248" y="3611936"/>
            <a:ext cx="4689" cy="1796117"/>
          </a:xfrm>
          <a:prstGeom prst="bentConnector3">
            <a:avLst>
              <a:gd name="adj1" fmla="val 4638416"/>
            </a:avLst>
          </a:prstGeom>
          <a:ln w="190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08E341A-6BA3-442C-ADDB-F5DB405A56DA}"/>
              </a:ext>
            </a:extLst>
          </p:cNvPr>
          <p:cNvSpPr txBox="1">
            <a:spLocks noChangeAspect="1"/>
          </p:cNvSpPr>
          <p:nvPr/>
        </p:nvSpPr>
        <p:spPr>
          <a:xfrm>
            <a:off x="2132640" y="2745233"/>
            <a:ext cx="378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키워드 추가 과정에서 발생하는</a:t>
            </a:r>
            <a:r>
              <a:rPr lang="en-US" altLang="ko-KR" sz="900" dirty="0"/>
              <a:t> </a:t>
            </a:r>
            <a:r>
              <a:rPr lang="ko-KR" altLang="en-US" sz="900" dirty="0"/>
              <a:t>미리 보기 결과 출력에</a:t>
            </a:r>
            <a:r>
              <a:rPr lang="en-US" altLang="ko-KR" sz="900" dirty="0"/>
              <a:t> </a:t>
            </a:r>
            <a:r>
              <a:rPr lang="ko-KR" altLang="en-US" sz="900" dirty="0"/>
              <a:t>관련된 내용은</a:t>
            </a:r>
            <a:endParaRPr lang="en-US" altLang="ko-KR" sz="900" dirty="0"/>
          </a:p>
          <a:p>
            <a:r>
              <a:rPr lang="ko-KR" altLang="en-US" sz="900" dirty="0"/>
              <a:t>카드 필터 설정 시스템</a:t>
            </a:r>
            <a:r>
              <a:rPr lang="en-US" altLang="ko-KR" sz="900" dirty="0"/>
              <a:t>-</a:t>
            </a:r>
            <a:r>
              <a:rPr lang="ko-KR" altLang="en-US" sz="900" dirty="0"/>
              <a:t>종족</a:t>
            </a:r>
            <a:r>
              <a:rPr lang="en-US" altLang="ko-KR" sz="900" dirty="0"/>
              <a:t>/</a:t>
            </a:r>
            <a:r>
              <a:rPr lang="ko-KR" altLang="en-US" sz="900" dirty="0"/>
              <a:t>소속 </a:t>
            </a:r>
            <a:r>
              <a:rPr lang="en-US" altLang="ko-KR" sz="900" dirty="0"/>
              <a:t>UI </a:t>
            </a:r>
            <a:r>
              <a:rPr lang="ko-KR" altLang="en-US" sz="900" dirty="0"/>
              <a:t>차트 설명 </a:t>
            </a:r>
            <a:r>
              <a:rPr lang="en-US" altLang="ko-KR" sz="900" dirty="0"/>
              <a:t>2 </a:t>
            </a:r>
            <a:r>
              <a:rPr lang="ko-KR" altLang="en-US" sz="900" dirty="0"/>
              <a:t>페이지 참조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29BA396-68D9-4729-A503-CEA747F2F4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60091" y="3454347"/>
            <a:ext cx="3091016" cy="2700058"/>
          </a:xfrm>
          <a:prstGeom prst="rect">
            <a:avLst/>
          </a:prstGeom>
        </p:spPr>
      </p:pic>
      <p:sp>
        <p:nvSpPr>
          <p:cNvPr id="43" name="사각형: 둥근 대각선 방향 모서리 42">
            <a:extLst>
              <a:ext uri="{FF2B5EF4-FFF2-40B4-BE49-F238E27FC236}">
                <a16:creationId xmlns:a16="http://schemas.microsoft.com/office/drawing/2014/main" id="{81D4323F-9FEA-4FF0-99BE-8562CA8C637B}"/>
              </a:ext>
            </a:extLst>
          </p:cNvPr>
          <p:cNvSpPr/>
          <p:nvPr/>
        </p:nvSpPr>
        <p:spPr>
          <a:xfrm>
            <a:off x="658814" y="2870281"/>
            <a:ext cx="1473825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키워드 추가 과정</a:t>
            </a:r>
          </a:p>
        </p:txBody>
      </p:sp>
      <p:sp>
        <p:nvSpPr>
          <p:cNvPr id="45" name="사각형: 둥근 대각선 방향 모서리 44">
            <a:extLst>
              <a:ext uri="{FF2B5EF4-FFF2-40B4-BE49-F238E27FC236}">
                <a16:creationId xmlns:a16="http://schemas.microsoft.com/office/drawing/2014/main" id="{E9879707-E403-4289-8E10-DABE57056C65}"/>
              </a:ext>
            </a:extLst>
          </p:cNvPr>
          <p:cNvSpPr/>
          <p:nvPr/>
        </p:nvSpPr>
        <p:spPr>
          <a:xfrm>
            <a:off x="5964370" y="2870281"/>
            <a:ext cx="1473825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키워드 삭제 과정</a:t>
            </a:r>
          </a:p>
        </p:txBody>
      </p:sp>
    </p:spTree>
    <p:extLst>
      <p:ext uri="{BB962C8B-B14F-4D97-AF65-F5344CB8AC3E}">
        <p14:creationId xmlns:p14="http://schemas.microsoft.com/office/powerpoint/2010/main" val="2557817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058759"/>
              </p:ext>
            </p:extLst>
          </p:nvPr>
        </p:nvGraphicFramePr>
        <p:xfrm>
          <a:off x="1055528" y="1270419"/>
          <a:ext cx="100809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 내에 존재하는 카드들을 플레이어가 열람할 수 있는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카드를 일람 시스템을 통해 카드의 레어도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레어도별 보유 매수 같은 간단한 정보를 빠르게 파악할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표기되는 공간을 오른쪽으로 한정하고 왼쪽에 카드 일람을 보조하는 시스템창이 위치할 수 있게 하여 후술할 다양한 시스템을 사용할 때 카드 일람 시스템으로 표기되는 카드들을 지속적으로 파악할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B6B47167-87EF-46CB-8D80-53B49BF0CFED}"/>
              </a:ext>
            </a:extLst>
          </p:cNvPr>
          <p:cNvGrpSpPr>
            <a:grpSpLocks noChangeAspect="1"/>
          </p:cNvGrpSpPr>
          <p:nvPr/>
        </p:nvGrpSpPr>
        <p:grpSpPr>
          <a:xfrm>
            <a:off x="1728953" y="3979333"/>
            <a:ext cx="3664212" cy="2190329"/>
            <a:chOff x="950170" y="1510577"/>
            <a:chExt cx="3558744" cy="212728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5FB6296-3E69-48EA-9B0D-511B9F98E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0171" y="1510577"/>
              <a:ext cx="3558743" cy="182836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22D297-8B4D-41E2-88A1-F87995C7E1B0}"/>
                </a:ext>
              </a:extLst>
            </p:cNvPr>
            <p:cNvSpPr txBox="1"/>
            <p:nvPr/>
          </p:nvSpPr>
          <p:spPr>
            <a:xfrm>
              <a:off x="950170" y="3338944"/>
              <a:ext cx="3558743" cy="298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카드 일람 버튼 클릭</a:t>
              </a: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6F4D28-C22D-4D8B-8B10-A6F232F80FEA}"/>
              </a:ext>
            </a:extLst>
          </p:cNvPr>
          <p:cNvSpPr/>
          <p:nvPr/>
        </p:nvSpPr>
        <p:spPr>
          <a:xfrm>
            <a:off x="1819643" y="5259753"/>
            <a:ext cx="633045" cy="2314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1DDF1A3-ADE9-4AF6-ABB9-F42FD096F834}"/>
              </a:ext>
            </a:extLst>
          </p:cNvPr>
          <p:cNvGrpSpPr>
            <a:grpSpLocks noChangeAspect="1"/>
          </p:cNvGrpSpPr>
          <p:nvPr/>
        </p:nvGrpSpPr>
        <p:grpSpPr>
          <a:xfrm>
            <a:off x="6517849" y="3907799"/>
            <a:ext cx="3972038" cy="2216731"/>
            <a:chOff x="6913369" y="2182159"/>
            <a:chExt cx="3865712" cy="215739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C38F2C4-4FC5-4293-A74C-DB1B8A499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/>
          </p:blipFill>
          <p:spPr>
            <a:xfrm>
              <a:off x="6913369" y="2182159"/>
              <a:ext cx="3865712" cy="186126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457552-BFEF-4C4B-8C9D-5C1E186A6D79}"/>
                </a:ext>
              </a:extLst>
            </p:cNvPr>
            <p:cNvSpPr txBox="1"/>
            <p:nvPr/>
          </p:nvSpPr>
          <p:spPr>
            <a:xfrm>
              <a:off x="7573563" y="4040012"/>
              <a:ext cx="2545327" cy="299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카드 일람 시스템창 팝업</a:t>
              </a:r>
              <a:endParaRPr lang="en-US" altLang="ko-KR" sz="14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569DD97-79E2-425E-906C-891A2F9B6C5F}"/>
                </a:ext>
              </a:extLst>
            </p:cNvPr>
            <p:cNvSpPr/>
            <p:nvPr/>
          </p:nvSpPr>
          <p:spPr>
            <a:xfrm>
              <a:off x="6913369" y="2182160"/>
              <a:ext cx="3865712" cy="186126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0C901FB-942E-468C-86D9-BFEE51911ED7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 flipV="1">
            <a:off x="2515554" y="4864032"/>
            <a:ext cx="4002295" cy="651563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B50731EC-2CF2-4B87-811C-D5BE34E71101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B58FA05-BF5B-4E86-99E5-900E45DAA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653" y="5379789"/>
            <a:ext cx="214901" cy="27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69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및 고유 키워드 검색 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/>
        </p:nvGraphicFramePr>
        <p:xfrm>
          <a:off x="1463833" y="1630795"/>
          <a:ext cx="9264333" cy="1264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165542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3041968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3167063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검색 데이터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 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(Tribe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휴먼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정령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혈귀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 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 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(Affiliation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무소속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기사단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마탑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신전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고유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키워드 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 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(Origin Keyword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9024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F7C7DD9-698C-447B-8561-809C56B5CE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51" t="13698" r="50477" b="67793"/>
          <a:stretch/>
        </p:blipFill>
        <p:spPr>
          <a:xfrm>
            <a:off x="1616322" y="5086462"/>
            <a:ext cx="2744293" cy="81134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E321A19-D374-4410-906F-315F6B042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65" t="13698" r="5900" b="67793"/>
          <a:stretch/>
        </p:blipFill>
        <p:spPr>
          <a:xfrm>
            <a:off x="695324" y="3821777"/>
            <a:ext cx="1591882" cy="81134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기물 능력치</a:t>
            </a:r>
            <a:r>
              <a:rPr lang="en-US" altLang="ko-KR" sz="2400" dirty="0"/>
              <a:t>, </a:t>
            </a:r>
            <a:r>
              <a:rPr lang="ko-KR" altLang="en-US" sz="2400" dirty="0"/>
              <a:t>스킬 사거리 항목 규칙 및 세부 설명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B5DCE93-BDF2-4D6C-81DF-F74829FCD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865103"/>
              </p:ext>
            </p:extLst>
          </p:nvPr>
        </p:nvGraphicFramePr>
        <p:xfrm>
          <a:off x="1135592" y="1378640"/>
          <a:ext cx="629475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4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스킬 사거리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능력치의 세부 항목은 각각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세부 항목은 최소 범위와 최대 범위를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범위를 클릭하는 것으로 숫자를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(0~24)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85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범위에 숫자를 입력할 때 입력 가능한 범위가 옆에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6566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 모두에 숫자를 입력하면 세부 항목이 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2082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숫자가 입력 범위를 이탈하면 입력 범위의 최소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값으로 보정된다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972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비활성화될 경우 각 세부 항목의 최소 범위와 최대 범위는 공백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(0)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46092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FD030CA8-3309-4214-9F7C-8B64CB05F233}"/>
              </a:ext>
            </a:extLst>
          </p:cNvPr>
          <p:cNvSpPr txBox="1"/>
          <p:nvPr/>
        </p:nvSpPr>
        <p:spPr>
          <a:xfrm>
            <a:off x="665520" y="4630316"/>
            <a:ext cx="2873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숫자를 입력할 최소</a:t>
            </a:r>
            <a:r>
              <a:rPr lang="en-US" altLang="ko-KR" sz="1000" dirty="0"/>
              <a:t> </a:t>
            </a:r>
            <a:r>
              <a:rPr lang="ko-KR" altLang="en-US" sz="1000" dirty="0"/>
              <a:t>범위</a:t>
            </a:r>
            <a:endParaRPr lang="en-US" altLang="ko-KR" sz="1000" dirty="0"/>
          </a:p>
          <a:p>
            <a:r>
              <a:rPr lang="ko-KR" altLang="en-US" sz="1000" dirty="0"/>
              <a:t>또는</a:t>
            </a:r>
            <a:r>
              <a:rPr lang="en-US" altLang="ko-KR" sz="1000" dirty="0"/>
              <a:t> </a:t>
            </a:r>
            <a:r>
              <a:rPr lang="ko-KR" altLang="en-US" sz="1000" dirty="0"/>
              <a:t>최대 범위 클릭</a:t>
            </a:r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5B368E1E-1297-4C9A-8C6B-ADED29A25868}"/>
              </a:ext>
            </a:extLst>
          </p:cNvPr>
          <p:cNvCxnSpPr>
            <a:cxnSpLocks/>
            <a:stCxn id="49" idx="3"/>
            <a:endCxn id="54" idx="0"/>
          </p:cNvCxnSpPr>
          <p:nvPr/>
        </p:nvCxnSpPr>
        <p:spPr>
          <a:xfrm>
            <a:off x="1832826" y="4264515"/>
            <a:ext cx="774167" cy="1087323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B2A5AB-CB26-447A-801D-EB97314AB7A6}"/>
              </a:ext>
            </a:extLst>
          </p:cNvPr>
          <p:cNvSpPr/>
          <p:nvPr/>
        </p:nvSpPr>
        <p:spPr>
          <a:xfrm>
            <a:off x="1581162" y="4097689"/>
            <a:ext cx="160471" cy="13746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082FC886-8AF3-45A1-8EF3-54B571503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104" y="4166107"/>
            <a:ext cx="155722" cy="196815"/>
          </a:xfrm>
          <a:prstGeom prst="rect">
            <a:avLst/>
          </a:prstGeom>
          <a:ln>
            <a:noFill/>
          </a:ln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B6D3872B-607D-4FC9-B760-76244F3AB766}"/>
              </a:ext>
            </a:extLst>
          </p:cNvPr>
          <p:cNvSpPr/>
          <p:nvPr/>
        </p:nvSpPr>
        <p:spPr>
          <a:xfrm>
            <a:off x="2526757" y="5351838"/>
            <a:ext cx="160471" cy="13746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86137DA-C01F-4F2B-A06D-FFA3B2DC9F74}"/>
              </a:ext>
            </a:extLst>
          </p:cNvPr>
          <p:cNvSpPr/>
          <p:nvPr/>
        </p:nvSpPr>
        <p:spPr>
          <a:xfrm>
            <a:off x="3024517" y="5296865"/>
            <a:ext cx="1279906" cy="22383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FB91E486-B6A4-43F6-B0DE-2001052A3BE9}"/>
              </a:ext>
            </a:extLst>
          </p:cNvPr>
          <p:cNvCxnSpPr>
            <a:cxnSpLocks/>
            <a:stCxn id="49" idx="3"/>
            <a:endCxn id="55" idx="0"/>
          </p:cNvCxnSpPr>
          <p:nvPr/>
        </p:nvCxnSpPr>
        <p:spPr>
          <a:xfrm>
            <a:off x="1832826" y="4264515"/>
            <a:ext cx="1831644" cy="1032350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A86F3DA-0ACA-4327-A52F-A70D176AD23E}"/>
              </a:ext>
            </a:extLst>
          </p:cNvPr>
          <p:cNvSpPr txBox="1"/>
          <p:nvPr/>
        </p:nvSpPr>
        <p:spPr>
          <a:xfrm>
            <a:off x="1413121" y="5916736"/>
            <a:ext cx="3069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숫자가 입력될 위치 강조 및 입력 가능 범위 표기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94BADC-1055-478C-8CAF-0DA68CA358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13508" r="5161" b="56919"/>
          <a:stretch/>
        </p:blipFill>
        <p:spPr>
          <a:xfrm>
            <a:off x="7972850" y="1422517"/>
            <a:ext cx="2458084" cy="1992555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AC82467-6E8E-4AE5-92ED-319EF3677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401" y="3877524"/>
            <a:ext cx="7138274" cy="230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54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적용 규칙 및 세부 설명</a:t>
            </a:r>
            <a:endParaRPr lang="en-US" altLang="ko-KR" sz="2400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E77D81D-CBD5-49F3-A994-FF038A9C4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335654"/>
              </p:ext>
            </p:extLst>
          </p:nvPr>
        </p:nvGraphicFramePr>
        <p:xfrm>
          <a:off x="3346290" y="4547623"/>
          <a:ext cx="549941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94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 필터 적용 버튼을 클릭하는 것으로 카드 필터를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9128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필터가 활성화 상태일 경우 필터 설정을 만족하는 카드만을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57914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설정 없이 적용할 경우 카드 필터를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871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필터가 비활성화 상태일 경우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743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적용 버튼을 클릭하면 필터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043576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0E6038C6-8BB2-444F-A1D8-7F573945479B}"/>
              </a:ext>
            </a:extLst>
          </p:cNvPr>
          <p:cNvGrpSpPr/>
          <p:nvPr/>
        </p:nvGrpSpPr>
        <p:grpSpPr>
          <a:xfrm>
            <a:off x="3501013" y="1268413"/>
            <a:ext cx="5189971" cy="3035731"/>
            <a:chOff x="3549746" y="1268413"/>
            <a:chExt cx="5189971" cy="303573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C0E19C6-ABFD-4BB9-956E-60717AD1BBD9}"/>
                </a:ext>
              </a:extLst>
            </p:cNvPr>
            <p:cNvGrpSpPr/>
            <p:nvPr/>
          </p:nvGrpSpPr>
          <p:grpSpPr>
            <a:xfrm>
              <a:off x="3549746" y="1268413"/>
              <a:ext cx="2469962" cy="3035731"/>
              <a:chOff x="6330866" y="1268413"/>
              <a:chExt cx="2469962" cy="3035731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AA27D5F2-B836-4E8F-9C33-4049AF50F0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330866" y="1268413"/>
                <a:ext cx="2469962" cy="3035731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2C8EB86-A63E-4431-89FE-CC7453CADECB}"/>
                  </a:ext>
                </a:extLst>
              </p:cNvPr>
              <p:cNvSpPr/>
              <p:nvPr/>
            </p:nvSpPr>
            <p:spPr>
              <a:xfrm>
                <a:off x="8173378" y="4039550"/>
                <a:ext cx="541133" cy="174770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A024478-DC81-4E62-88D8-7BD89D8EC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9708" y="1455224"/>
              <a:ext cx="2720009" cy="28489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7399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57808D-6531-4984-9A3B-FD445831F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172637"/>
              </p:ext>
            </p:extLst>
          </p:nvPr>
        </p:nvGraphicFramePr>
        <p:xfrm>
          <a:off x="2590717" y="3571845"/>
          <a:ext cx="7010565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1056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 설정 초기화 버튼을 클릭하는 것을 설정 초기화를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초기화를 할 경우 필터에 활성화 되어 있는 모든 상위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6187556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설정 초기화 규칙 및 세부 설명</a:t>
            </a:r>
            <a:endParaRPr lang="en-US" altLang="ko-KR" sz="2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ED33988-ABE2-460D-9258-32FC8C50CCED}"/>
              </a:ext>
            </a:extLst>
          </p:cNvPr>
          <p:cNvGrpSpPr/>
          <p:nvPr/>
        </p:nvGrpSpPr>
        <p:grpSpPr>
          <a:xfrm>
            <a:off x="4566505" y="1444497"/>
            <a:ext cx="1506081" cy="1851063"/>
            <a:chOff x="7302676" y="1282911"/>
            <a:chExt cx="1976526" cy="242926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32FC3EB-33E7-44AE-8A16-4CF1159D9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2676" y="1282911"/>
              <a:ext cx="1976526" cy="2429269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2C8EB86-A63E-4431-89FE-CC7453CADECB}"/>
                </a:ext>
              </a:extLst>
            </p:cNvPr>
            <p:cNvSpPr/>
            <p:nvPr/>
          </p:nvSpPr>
          <p:spPr>
            <a:xfrm>
              <a:off x="8225478" y="3504064"/>
              <a:ext cx="550346" cy="14021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3F36332-99B8-488E-A8A5-E505AF52D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678" y="1269867"/>
            <a:ext cx="1556583" cy="2159133"/>
          </a:xfrm>
          <a:prstGeom prst="rect">
            <a:avLst/>
          </a:prstGeom>
        </p:spPr>
      </p:pic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1F3EF1EC-BCFA-4014-BAAD-86744AC01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823037"/>
              </p:ext>
            </p:extLst>
          </p:nvPr>
        </p:nvGraphicFramePr>
        <p:xfrm>
          <a:off x="2590717" y="4425285"/>
          <a:ext cx="7036435" cy="1838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355">
                  <a:extLst>
                    <a:ext uri="{9D8B030D-6E8A-4147-A177-3AD203B41FA5}">
                      <a16:colId xmlns:a16="http://schemas.microsoft.com/office/drawing/2014/main" val="1028563961"/>
                    </a:ext>
                  </a:extLst>
                </a:gridCol>
                <a:gridCol w="5339080">
                  <a:extLst>
                    <a:ext uri="{9D8B030D-6E8A-4147-A177-3AD203B41FA5}">
                      <a16:colId xmlns:a16="http://schemas.microsoft.com/office/drawing/2014/main" val="187809873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 상위 항목별 비활성화 과정 차이점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0755825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카드 종류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활성화 되어 있는 모든 세부 항목 비활성화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849098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활성화 되어 있는 모든 세부 항목 비활성화 및 입력된 모든 텍스트 지우기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79386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고유 키워드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생성되어 있는 모든 고유 키워드 삭제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794175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활성화 되어 있는 모든 세부 항목 비활성화 및 입력된 최소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최대 범위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으로 변경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857497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입력된 최소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최대 범위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으로 변경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5358416"/>
                  </a:ext>
                </a:extLst>
              </a:tr>
              <a:tr h="26077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각 상위 항목의 비활성화에 대한 규칙은 각 상위 항목의 규칙 및 세부 설명 페이지의 마지막 규칙들 참조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6545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6603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/>
        </p:nvGraphicFramePr>
        <p:xfrm>
          <a:off x="1151096" y="1382759"/>
          <a:ext cx="9889807" cy="3436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905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308542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105283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3736975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필터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(Card Type)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기물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스킬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이벤트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Tier)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베이직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널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레어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에픽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유니크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레전드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</a:p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서브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(Sub Class)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 dirty="0">
                          <a:effectLst/>
                        </a:rPr>
                        <a:t> 킹</a:t>
                      </a:r>
                      <a:r>
                        <a:rPr lang="en-US" altLang="ko-KR" sz="1000" u="none" strike="noStrike" dirty="0">
                          <a:effectLst/>
                        </a:rPr>
                        <a:t> = 0, </a:t>
                      </a:r>
                      <a:r>
                        <a:rPr lang="ko-KR" altLang="en-US" sz="1000" u="none" strike="noStrike" dirty="0">
                          <a:effectLst/>
                        </a:rPr>
                        <a:t>퀸</a:t>
                      </a:r>
                      <a:r>
                        <a:rPr lang="en-US" altLang="ko-KR" sz="1000" u="none" strike="noStrike" dirty="0">
                          <a:effectLst/>
                        </a:rPr>
                        <a:t> = 1, </a:t>
                      </a:r>
                      <a:r>
                        <a:rPr lang="ko-KR" altLang="en-US" sz="1000" u="none" strike="noStrike" dirty="0">
                          <a:effectLst/>
                        </a:rPr>
                        <a:t>나이트</a:t>
                      </a:r>
                      <a:r>
                        <a:rPr lang="en-US" altLang="ko-KR" sz="1000" u="none" strike="noStrike" dirty="0">
                          <a:effectLst/>
                        </a:rPr>
                        <a:t> = 2, </a:t>
                      </a:r>
                      <a:r>
                        <a:rPr lang="ko-KR" altLang="en-US" sz="1000" u="none" strike="noStrike" dirty="0">
                          <a:effectLst/>
                        </a:rPr>
                        <a:t>비숍</a:t>
                      </a:r>
                      <a:r>
                        <a:rPr lang="en-US" altLang="ko-KR" sz="1000" u="none" strike="noStrike" dirty="0">
                          <a:effectLst/>
                        </a:rPr>
                        <a:t> = 3, </a:t>
                      </a:r>
                      <a:r>
                        <a:rPr lang="ko-KR" altLang="en-US" sz="1000" u="none" strike="noStrike" dirty="0">
                          <a:effectLst/>
                        </a:rPr>
                        <a:t>루크</a:t>
                      </a:r>
                      <a:r>
                        <a:rPr lang="en-US" altLang="ko-KR" sz="1000" u="none" strike="noStrike" dirty="0">
                          <a:effectLst/>
                        </a:rPr>
                        <a:t> = 4, </a:t>
                      </a:r>
                      <a:r>
                        <a:rPr lang="ko-KR" altLang="en-US" sz="1000" u="none" strike="noStrike" dirty="0">
                          <a:effectLst/>
                        </a:rPr>
                        <a:t>폰</a:t>
                      </a:r>
                      <a:r>
                        <a:rPr lang="en-US" altLang="ko-KR" sz="1000" u="none" strike="noStrike" dirty="0">
                          <a:effectLst/>
                        </a:rPr>
                        <a:t> = 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67178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(Tribe)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휴먼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정령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-01,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혈귀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-03 ···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828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(Affiliation)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무소속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기사단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-01,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마탑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신전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-03 ···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8345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능력치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체력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Health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917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Attack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8671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사거리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Range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3811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속도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이동 속도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Speed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8171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(Skill Range)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006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효과 텍스트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(Effect Text)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9818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5522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검색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796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</a:t>
            </a:r>
            <a:r>
              <a:rPr lang="en-US" altLang="ko-KR" sz="2400" dirty="0"/>
              <a:t>UI </a:t>
            </a:r>
            <a:r>
              <a:rPr lang="ko-KR" altLang="en-US" sz="2400" dirty="0"/>
              <a:t>구성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075971"/>
              </p:ext>
            </p:extLst>
          </p:nvPr>
        </p:nvGraphicFramePr>
        <p:xfrm>
          <a:off x="1828800" y="1665576"/>
          <a:ext cx="853440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4400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입력된 검색어를 포함하는 카드만을 화면에 표기하는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카드의 조건을 입력하여 화면에 표기될 카드를 한정하는 카드 필터와 다르게 검색창에 텍스트를 입력하여 해당 텍스트를 포함하는 카드를 찾아내는 방식으로 카드 필터보다 정확한 정보가 필요하지만 그만큼 찾는 카드를 정확하게 찾을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검색 범위를 조절하여 다수의 카드가 공통으로 가지는 텍스트를 입력하여 비슷한 컨셉의 카드를 다수 찾는 등의 방법으로도 활용할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6CA7C491-B0A1-4C28-9A8F-EC527D1DFC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1" r="4822" b="84726"/>
          <a:stretch/>
        </p:blipFill>
        <p:spPr>
          <a:xfrm>
            <a:off x="3304592" y="3646458"/>
            <a:ext cx="5582815" cy="814127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1BBD3F74-4AC3-45B4-AE6C-013FF509BC51}"/>
              </a:ext>
            </a:extLst>
          </p:cNvPr>
          <p:cNvSpPr/>
          <p:nvPr/>
        </p:nvSpPr>
        <p:spPr>
          <a:xfrm>
            <a:off x="3774295" y="3855842"/>
            <a:ext cx="918356" cy="48755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FBE4588-8A68-4C19-9B34-0189CD62A741}"/>
              </a:ext>
            </a:extLst>
          </p:cNvPr>
          <p:cNvSpPr/>
          <p:nvPr/>
        </p:nvSpPr>
        <p:spPr>
          <a:xfrm>
            <a:off x="3393294" y="3776535"/>
            <a:ext cx="5423046" cy="6303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F58145B-1384-4196-BA10-360BA3B480DF}"/>
              </a:ext>
            </a:extLst>
          </p:cNvPr>
          <p:cNvSpPr/>
          <p:nvPr/>
        </p:nvSpPr>
        <p:spPr>
          <a:xfrm>
            <a:off x="8099425" y="3952712"/>
            <a:ext cx="305972" cy="27801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1CE007C-1404-4803-BF23-C4DF69A42791}"/>
              </a:ext>
            </a:extLst>
          </p:cNvPr>
          <p:cNvSpPr/>
          <p:nvPr/>
        </p:nvSpPr>
        <p:spPr>
          <a:xfrm>
            <a:off x="8406569" y="3982909"/>
            <a:ext cx="235781" cy="217616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6F8C6B-8CA2-4BC3-86BA-05C326019511}"/>
              </a:ext>
            </a:extLst>
          </p:cNvPr>
          <p:cNvSpPr txBox="1"/>
          <p:nvPr/>
        </p:nvSpPr>
        <p:spPr>
          <a:xfrm>
            <a:off x="3256733" y="4500204"/>
            <a:ext cx="1035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검색창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D9EEB4-41D1-4679-9D2F-BC1CC58A4991}"/>
              </a:ext>
            </a:extLst>
          </p:cNvPr>
          <p:cNvSpPr txBox="1"/>
          <p:nvPr/>
        </p:nvSpPr>
        <p:spPr>
          <a:xfrm>
            <a:off x="4843144" y="4500204"/>
            <a:ext cx="1313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검색 범위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F30331-2026-43D0-B544-A8211EC5F280}"/>
              </a:ext>
            </a:extLst>
          </p:cNvPr>
          <p:cNvSpPr txBox="1"/>
          <p:nvPr/>
        </p:nvSpPr>
        <p:spPr>
          <a:xfrm>
            <a:off x="7158864" y="4536977"/>
            <a:ext cx="1728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검색 적용 버튼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25714D-C849-48BE-BFE6-588B60E4FF44}"/>
              </a:ext>
            </a:extLst>
          </p:cNvPr>
          <p:cNvSpPr txBox="1"/>
          <p:nvPr/>
        </p:nvSpPr>
        <p:spPr>
          <a:xfrm>
            <a:off x="6596889" y="4930862"/>
            <a:ext cx="2290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텍스트 지우기 버튼</a:t>
            </a: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A59CBDBD-1F77-499F-96BD-198F6176D7AF}"/>
              </a:ext>
            </a:extLst>
          </p:cNvPr>
          <p:cNvCxnSpPr>
            <a:stCxn id="29" idx="3"/>
            <a:endCxn id="33" idx="3"/>
          </p:cNvCxnSpPr>
          <p:nvPr/>
        </p:nvCxnSpPr>
        <p:spPr>
          <a:xfrm>
            <a:off x="8642350" y="4091717"/>
            <a:ext cx="245057" cy="1023811"/>
          </a:xfrm>
          <a:prstGeom prst="bentConnector3">
            <a:avLst>
              <a:gd name="adj1" fmla="val 193284"/>
            </a:avLst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93A45A0D-EFDC-47CA-BD7A-1334A6789858}"/>
              </a:ext>
            </a:extLst>
          </p:cNvPr>
          <p:cNvCxnSpPr>
            <a:cxnSpLocks/>
            <a:stCxn id="28" idx="2"/>
            <a:endCxn id="32" idx="3"/>
          </p:cNvCxnSpPr>
          <p:nvPr/>
        </p:nvCxnSpPr>
        <p:spPr>
          <a:xfrm rot="16200000" flipH="1">
            <a:off x="8324449" y="4158684"/>
            <a:ext cx="490921" cy="634996"/>
          </a:xfrm>
          <a:prstGeom prst="bentConnector4">
            <a:avLst>
              <a:gd name="adj1" fmla="val 19551"/>
              <a:gd name="adj2" fmla="val 116500"/>
            </a:avLst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89FC2A82-A16D-45FB-8D22-A7E620900E5E}"/>
              </a:ext>
            </a:extLst>
          </p:cNvPr>
          <p:cNvCxnSpPr>
            <a:cxnSpLocks/>
            <a:stCxn id="25" idx="1"/>
            <a:endCxn id="30" idx="1"/>
          </p:cNvCxnSpPr>
          <p:nvPr/>
        </p:nvCxnSpPr>
        <p:spPr>
          <a:xfrm rot="10800000" flipV="1">
            <a:off x="3256734" y="4091718"/>
            <a:ext cx="136561" cy="593152"/>
          </a:xfrm>
          <a:prstGeom prst="bentConnector3">
            <a:avLst>
              <a:gd name="adj1" fmla="val 267398"/>
            </a:avLst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79ADE3C7-185D-42B1-A995-4DF133BBAF90}"/>
              </a:ext>
            </a:extLst>
          </p:cNvPr>
          <p:cNvCxnSpPr>
            <a:cxnSpLocks/>
            <a:stCxn id="24" idx="2"/>
            <a:endCxn id="31" idx="1"/>
          </p:cNvCxnSpPr>
          <p:nvPr/>
        </p:nvCxnSpPr>
        <p:spPr>
          <a:xfrm rot="16200000" flipH="1">
            <a:off x="4367573" y="4209298"/>
            <a:ext cx="341471" cy="609671"/>
          </a:xfrm>
          <a:prstGeom prst="bentConnector2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160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903804"/>
              </p:ext>
            </p:extLst>
          </p:nvPr>
        </p:nvGraphicFramePr>
        <p:xfrm>
          <a:off x="1599640" y="1873180"/>
          <a:ext cx="524859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85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창은 기본적으로 비활성화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창을 클릭하는 것으로 검색 창을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0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검색을 하거나 검색 창 외부를 클릭하면 검색 창이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08603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검색 창</a:t>
            </a:r>
            <a:r>
              <a:rPr lang="en-US" altLang="ko-KR" sz="2400" dirty="0"/>
              <a:t>, </a:t>
            </a:r>
            <a:r>
              <a:rPr lang="ko-KR" altLang="en-US" sz="2400" dirty="0"/>
              <a:t>검색 범위 규칙 및 세부 설명</a:t>
            </a:r>
            <a:endParaRPr lang="en-US" altLang="ko-KR" sz="2400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C3B8ED1-3885-45AD-80FC-12E9D67E840F}"/>
              </a:ext>
            </a:extLst>
          </p:cNvPr>
          <p:cNvGrpSpPr>
            <a:grpSpLocks noChangeAspect="1"/>
          </p:cNvGrpSpPr>
          <p:nvPr/>
        </p:nvGrpSpPr>
        <p:grpSpPr>
          <a:xfrm>
            <a:off x="7039084" y="1986457"/>
            <a:ext cx="3773969" cy="901205"/>
            <a:chOff x="7532952" y="1784845"/>
            <a:chExt cx="2631546" cy="62840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0ED4D7F-8CF6-4C04-BBFA-E37CDFA0FF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9674"/>
            <a:stretch/>
          </p:blipFill>
          <p:spPr>
            <a:xfrm>
              <a:off x="7532952" y="1784845"/>
              <a:ext cx="2631546" cy="628400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3247157-D580-4499-9763-AF3986F756A7}"/>
                </a:ext>
              </a:extLst>
            </p:cNvPr>
            <p:cNvSpPr/>
            <p:nvPr/>
          </p:nvSpPr>
          <p:spPr>
            <a:xfrm>
              <a:off x="7935648" y="1869468"/>
              <a:ext cx="2046997" cy="16907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71F417-3A04-4615-B895-F7D4768B24F5}"/>
              </a:ext>
            </a:extLst>
          </p:cNvPr>
          <p:cNvGrpSpPr/>
          <p:nvPr/>
        </p:nvGrpSpPr>
        <p:grpSpPr>
          <a:xfrm>
            <a:off x="2616376" y="3370308"/>
            <a:ext cx="3084382" cy="2504100"/>
            <a:chOff x="1963047" y="3370308"/>
            <a:chExt cx="3084382" cy="25041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0C2F9E0-A500-4AD4-95C9-248F5C18A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1297"/>
            <a:stretch/>
          </p:blipFill>
          <p:spPr>
            <a:xfrm>
              <a:off x="1970608" y="3370308"/>
              <a:ext cx="3076821" cy="937704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D1341D0-7981-4CF9-9EA1-642C02C79653}"/>
                </a:ext>
              </a:extLst>
            </p:cNvPr>
            <p:cNvSpPr/>
            <p:nvPr/>
          </p:nvSpPr>
          <p:spPr>
            <a:xfrm>
              <a:off x="2936815" y="3469251"/>
              <a:ext cx="1897991" cy="19767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ACB132A-53C8-4F90-AF7E-0D42AB69D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1195"/>
            <a:stretch/>
          </p:blipFill>
          <p:spPr>
            <a:xfrm>
              <a:off x="1965568" y="4686602"/>
              <a:ext cx="3079340" cy="937704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385CC73-8DE6-4210-BDE1-3590B486C740}"/>
                </a:ext>
              </a:extLst>
            </p:cNvPr>
            <p:cNvSpPr/>
            <p:nvPr/>
          </p:nvSpPr>
          <p:spPr>
            <a:xfrm>
              <a:off x="2909279" y="4797323"/>
              <a:ext cx="282242" cy="278766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B498EB6A-ED5A-4E10-B643-4C391BB1478C}"/>
                </a:ext>
              </a:extLst>
            </p:cNvPr>
            <p:cNvCxnSpPr>
              <a:cxnSpLocks/>
              <a:stCxn id="35" idx="1"/>
              <a:endCxn id="15" idx="1"/>
            </p:cNvCxnSpPr>
            <p:nvPr/>
          </p:nvCxnSpPr>
          <p:spPr>
            <a:xfrm rot="10800000" flipV="1">
              <a:off x="2909280" y="3703896"/>
              <a:ext cx="104735" cy="1232810"/>
            </a:xfrm>
            <a:prstGeom prst="bentConnector3">
              <a:avLst>
                <a:gd name="adj1" fmla="val 1126654"/>
              </a:avLst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B8CF083-1FA4-4B22-A022-BAD794E8566A}"/>
                </a:ext>
              </a:extLst>
            </p:cNvPr>
            <p:cNvSpPr txBox="1"/>
            <p:nvPr/>
          </p:nvSpPr>
          <p:spPr>
            <a:xfrm>
              <a:off x="1968087" y="4311894"/>
              <a:ext cx="30768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검색 창 클릭으로 검색 창 활성화</a:t>
              </a: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CBC610A1-0CA6-419D-9EB7-28C5C5B01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14014" y="3568090"/>
              <a:ext cx="214901" cy="271611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814D701-E051-43E4-A377-42AFEE4A6895}"/>
                </a:ext>
              </a:extLst>
            </p:cNvPr>
            <p:cNvSpPr txBox="1"/>
            <p:nvPr/>
          </p:nvSpPr>
          <p:spPr>
            <a:xfrm>
              <a:off x="1963047" y="5628187"/>
              <a:ext cx="30768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텍스트 커서 및 한영키 상태 표기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93739B8-85DE-40CD-9024-3515FBDC3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7392" y="3370308"/>
            <a:ext cx="2821168" cy="265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89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88FB5D9F-90FE-433A-9419-CCEFCB3F7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445"/>
          <a:stretch/>
        </p:blipFill>
        <p:spPr>
          <a:xfrm>
            <a:off x="7623831" y="1605189"/>
            <a:ext cx="3779662" cy="90939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검색어 입력 규칙 및 세부 설명</a:t>
            </a:r>
            <a:endParaRPr lang="en-US" altLang="ko-KR" sz="2400" dirty="0"/>
          </a:p>
        </p:txBody>
      </p:sp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2AEE1654-B56A-40D8-82A0-119FE5D9D719}"/>
              </a:ext>
            </a:extLst>
          </p:cNvPr>
          <p:cNvGraphicFramePr>
            <a:graphicFrameLocks noGrp="1"/>
          </p:cNvGraphicFramePr>
          <p:nvPr/>
        </p:nvGraphicFramePr>
        <p:xfrm>
          <a:off x="891551" y="1459584"/>
          <a:ext cx="6456871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6871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검색어 입력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검색어는 검색 창이 활성화 상태일 때만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창이 활성화 상태일 때 텍스트 커서가 점멸한다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5212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커서 우측 하단에 한영키의 상태와 현재 입력한 글자수가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0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텍스트가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자를 초과할 경우 뒤에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자를 제외한 글자를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‘· · ·’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생략한다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25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검색어의 최대 입력 제한은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입력 제한을 초과하는 텍스트는 입력할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08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글자수가 최대 입력 제한에 도달할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글자수 제한에 도달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출력된다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580583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2E2601BB-5EF6-43EA-BAD5-DC22F777FA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959"/>
          <a:stretch/>
        </p:blipFill>
        <p:spPr>
          <a:xfrm>
            <a:off x="858249" y="4808786"/>
            <a:ext cx="4495881" cy="1019328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C782C921-096A-4BC6-8D78-EB8F7B7989F3}"/>
              </a:ext>
            </a:extLst>
          </p:cNvPr>
          <p:cNvGrpSpPr>
            <a:grpSpLocks noChangeAspect="1"/>
          </p:cNvGrpSpPr>
          <p:nvPr/>
        </p:nvGrpSpPr>
        <p:grpSpPr>
          <a:xfrm>
            <a:off x="891551" y="3506490"/>
            <a:ext cx="4462579" cy="1019328"/>
            <a:chOff x="1957951" y="3543147"/>
            <a:chExt cx="3086476" cy="70500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056C280-487D-483D-B968-EE198E819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0959"/>
            <a:stretch/>
          </p:blipFill>
          <p:spPr>
            <a:xfrm>
              <a:off x="1957951" y="3543147"/>
              <a:ext cx="3086476" cy="705003"/>
            </a:xfrm>
            <a:prstGeom prst="rect">
              <a:avLst/>
            </a:prstGeom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252338D5-58F5-41DF-9024-B56C07E4E1A6}"/>
                </a:ext>
              </a:extLst>
            </p:cNvPr>
            <p:cNvSpPr/>
            <p:nvPr/>
          </p:nvSpPr>
          <p:spPr>
            <a:xfrm>
              <a:off x="2959857" y="3739837"/>
              <a:ext cx="209371" cy="20679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185F861-0BA8-41A1-AE9A-08A2D13458AE}"/>
                </a:ext>
              </a:extLst>
            </p:cNvPr>
            <p:cNvSpPr/>
            <p:nvPr/>
          </p:nvSpPr>
          <p:spPr>
            <a:xfrm>
              <a:off x="3664910" y="3739837"/>
              <a:ext cx="209371" cy="2067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06F2B1E-760D-4687-A307-569969746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59997" y="3753717"/>
              <a:ext cx="207674" cy="17903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7B8B615F-9D30-45A8-AF39-4354C73C6804}"/>
                </a:ext>
              </a:extLst>
            </p:cNvPr>
            <p:cNvCxnSpPr>
              <a:stCxn id="70" idx="3"/>
              <a:endCxn id="11" idx="1"/>
            </p:cNvCxnSpPr>
            <p:nvPr/>
          </p:nvCxnSpPr>
          <p:spPr>
            <a:xfrm flipV="1">
              <a:off x="3169228" y="3843232"/>
              <a:ext cx="490769" cy="1"/>
            </a:xfrm>
            <a:prstGeom prst="bentConnector3">
              <a:avLst/>
            </a:prstGeom>
            <a:ln w="3175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9266FAE-EA0B-493D-A94E-131501CEFEB3}"/>
              </a:ext>
            </a:extLst>
          </p:cNvPr>
          <p:cNvSpPr txBox="1"/>
          <p:nvPr/>
        </p:nvSpPr>
        <p:spPr>
          <a:xfrm>
            <a:off x="891551" y="4534003"/>
            <a:ext cx="4462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한영키 변환에 따라 글자 변환 </a:t>
            </a:r>
            <a:r>
              <a:rPr lang="en-US" altLang="ko-KR" sz="1000" dirty="0"/>
              <a:t>(</a:t>
            </a:r>
            <a:r>
              <a:rPr lang="ko-KR" altLang="en-US" sz="1000" dirty="0"/>
              <a:t>한글</a:t>
            </a:r>
            <a:r>
              <a:rPr lang="en-US" altLang="ko-KR" sz="1000" dirty="0"/>
              <a:t>-</a:t>
            </a:r>
            <a:r>
              <a:rPr lang="ko-KR" altLang="en-US" sz="1000" b="1" dirty="0"/>
              <a:t>한</a:t>
            </a:r>
            <a:r>
              <a:rPr lang="ko-KR" altLang="en-US" sz="1000" dirty="0"/>
              <a:t> ↔ 영어</a:t>
            </a:r>
            <a:r>
              <a:rPr lang="en-US" altLang="ko-KR" sz="1000" dirty="0"/>
              <a:t>-</a:t>
            </a:r>
            <a:r>
              <a:rPr lang="en-US" altLang="ko-KR" sz="1000" b="1" dirty="0"/>
              <a:t>A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8351B0-4D2C-4D1E-8B9A-D6663FF0618A}"/>
              </a:ext>
            </a:extLst>
          </p:cNvPr>
          <p:cNvSpPr txBox="1"/>
          <p:nvPr/>
        </p:nvSpPr>
        <p:spPr>
          <a:xfrm>
            <a:off x="858249" y="5836299"/>
            <a:ext cx="4462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입력된 글자수 </a:t>
            </a:r>
            <a:r>
              <a:rPr lang="en-US" altLang="ko-KR" sz="1000" dirty="0"/>
              <a:t>32</a:t>
            </a:r>
            <a:r>
              <a:rPr lang="ko-KR" altLang="en-US" sz="1000" dirty="0"/>
              <a:t>초과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텍스트 커서 밑에 </a:t>
            </a:r>
            <a:r>
              <a:rPr lang="en-US" altLang="ko-KR" sz="1000" dirty="0"/>
              <a:t>‘</a:t>
            </a:r>
            <a:r>
              <a:rPr lang="ko-KR" altLang="en-US" sz="1000" dirty="0"/>
              <a:t>글자수 제한에 도달</a:t>
            </a:r>
            <a:r>
              <a:rPr lang="en-US" altLang="ko-KR" sz="1000" dirty="0"/>
              <a:t>’ </a:t>
            </a:r>
            <a:r>
              <a:rPr lang="ko-KR" altLang="en-US" sz="1000" dirty="0"/>
              <a:t>텍스트 출력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A656BDA-9A23-40C6-8D66-9D73CBCF82C7}"/>
              </a:ext>
            </a:extLst>
          </p:cNvPr>
          <p:cNvSpPr/>
          <p:nvPr/>
        </p:nvSpPr>
        <p:spPr>
          <a:xfrm>
            <a:off x="4459777" y="5113237"/>
            <a:ext cx="861049" cy="3536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99C92C3-5527-4025-AF5F-70EA9B7284E0}"/>
              </a:ext>
            </a:extLst>
          </p:cNvPr>
          <p:cNvSpPr/>
          <p:nvPr/>
        </p:nvSpPr>
        <p:spPr>
          <a:xfrm>
            <a:off x="9037412" y="1736358"/>
            <a:ext cx="476250" cy="37819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2A9C25-678F-4BB2-A97C-2FD9B97BF2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1418" y="3506490"/>
            <a:ext cx="6059456" cy="276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9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범위 선택 규칙 및 세부 설명</a:t>
            </a:r>
            <a:endParaRPr lang="en-US" altLang="ko-KR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8B57A59-30BA-4C96-A844-BEADB0902C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970"/>
          <a:stretch/>
        </p:blipFill>
        <p:spPr>
          <a:xfrm>
            <a:off x="1149718" y="2796831"/>
            <a:ext cx="2652904" cy="919783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D76B8F55-210D-45F9-8B69-5203710EEA29}"/>
              </a:ext>
            </a:extLst>
          </p:cNvPr>
          <p:cNvSpPr/>
          <p:nvPr/>
        </p:nvSpPr>
        <p:spPr>
          <a:xfrm>
            <a:off x="1697669" y="2926454"/>
            <a:ext cx="297004" cy="981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FF2AE2B-A06C-41FA-86C3-1488385B5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209" y="2975512"/>
            <a:ext cx="144928" cy="183173"/>
          </a:xfrm>
          <a:prstGeom prst="rect">
            <a:avLst/>
          </a:prstGeom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024E7D6-7DB5-4401-A97D-66BB6C6BEF32}"/>
              </a:ext>
            </a:extLst>
          </p:cNvPr>
          <p:cNvSpPr txBox="1"/>
          <p:nvPr/>
        </p:nvSpPr>
        <p:spPr>
          <a:xfrm>
            <a:off x="1149718" y="3717790"/>
            <a:ext cx="2652904" cy="222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범위 선택 버튼 클릭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3AF9CD83-ABAA-4D8C-8D46-BCA8F2F07C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970"/>
          <a:stretch/>
        </p:blipFill>
        <p:spPr>
          <a:xfrm>
            <a:off x="1149718" y="3959298"/>
            <a:ext cx="2652904" cy="919783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E91F5B75-EFF0-4A02-9915-0B55B621FC02}"/>
              </a:ext>
            </a:extLst>
          </p:cNvPr>
          <p:cNvSpPr/>
          <p:nvPr/>
        </p:nvSpPr>
        <p:spPr>
          <a:xfrm>
            <a:off x="1695639" y="4087131"/>
            <a:ext cx="297004" cy="70509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F79871-1452-4A26-85B2-D7DC796AFA20}"/>
              </a:ext>
            </a:extLst>
          </p:cNvPr>
          <p:cNvSpPr txBox="1"/>
          <p:nvPr/>
        </p:nvSpPr>
        <p:spPr>
          <a:xfrm>
            <a:off x="1149718" y="4880257"/>
            <a:ext cx="2642984" cy="222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선택 가능 범위 펼치기 → 범위 선택</a:t>
            </a:r>
            <a:endParaRPr lang="en-US" altLang="ko-KR" sz="100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79DA19-CE6D-47B5-BC5B-115012DED24F}"/>
              </a:ext>
            </a:extLst>
          </p:cNvPr>
          <p:cNvSpPr/>
          <p:nvPr/>
        </p:nvSpPr>
        <p:spPr>
          <a:xfrm>
            <a:off x="1695639" y="4285564"/>
            <a:ext cx="297004" cy="981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A3B1FFBE-FC57-4BCB-B0A1-96B59BAC9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571" y="4327602"/>
            <a:ext cx="144928" cy="183173"/>
          </a:xfrm>
          <a:prstGeom prst="rect">
            <a:avLst/>
          </a:prstGeom>
          <a:ln>
            <a:noFill/>
          </a:ln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AA036AF-F86D-4F31-99F9-EFB75F3923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5970"/>
          <a:stretch/>
        </p:blipFill>
        <p:spPr>
          <a:xfrm>
            <a:off x="1144234" y="5125359"/>
            <a:ext cx="2652904" cy="919783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2AB84C62-D669-48C1-9505-47E93B1D91C4}"/>
              </a:ext>
            </a:extLst>
          </p:cNvPr>
          <p:cNvSpPr/>
          <p:nvPr/>
        </p:nvSpPr>
        <p:spPr>
          <a:xfrm>
            <a:off x="1690155" y="5256159"/>
            <a:ext cx="297004" cy="981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0B6DD-1915-4761-8146-AD0F5E071EAB}"/>
              </a:ext>
            </a:extLst>
          </p:cNvPr>
          <p:cNvSpPr txBox="1"/>
          <p:nvPr/>
        </p:nvSpPr>
        <p:spPr>
          <a:xfrm>
            <a:off x="1154154" y="6045142"/>
            <a:ext cx="2642984" cy="222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범위 변경 및 선택 가능 범위 닫기</a:t>
            </a: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2BDA0307-6382-4032-B839-BD365FE220FA}"/>
              </a:ext>
            </a:extLst>
          </p:cNvPr>
          <p:cNvCxnSpPr>
            <a:cxnSpLocks noChangeAspect="1"/>
            <a:stCxn id="36" idx="3"/>
            <a:endCxn id="40" idx="1"/>
          </p:cNvCxnSpPr>
          <p:nvPr/>
        </p:nvCxnSpPr>
        <p:spPr>
          <a:xfrm flipH="1">
            <a:off x="1695639" y="3067099"/>
            <a:ext cx="371498" cy="1372581"/>
          </a:xfrm>
          <a:prstGeom prst="bentConnector5">
            <a:avLst>
              <a:gd name="adj1" fmla="val -61535"/>
              <a:gd name="adj2" fmla="val 40494"/>
              <a:gd name="adj3" fmla="val 161535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CABA8D20-0B9A-42B4-8FF5-7EB53932551B}"/>
              </a:ext>
            </a:extLst>
          </p:cNvPr>
          <p:cNvCxnSpPr>
            <a:cxnSpLocks noChangeAspect="1"/>
            <a:stCxn id="59" idx="3"/>
            <a:endCxn id="56" idx="3"/>
          </p:cNvCxnSpPr>
          <p:nvPr/>
        </p:nvCxnSpPr>
        <p:spPr>
          <a:xfrm flipH="1">
            <a:off x="1987159" y="4419189"/>
            <a:ext cx="99340" cy="886028"/>
          </a:xfrm>
          <a:prstGeom prst="bentConnector3">
            <a:avLst>
              <a:gd name="adj1" fmla="val -1885115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6F352AFC-8F22-4C9E-B3C4-EDD6DC738118}"/>
              </a:ext>
            </a:extLst>
          </p:cNvPr>
          <p:cNvGraphicFramePr>
            <a:graphicFrameLocks noGrp="1"/>
          </p:cNvGraphicFramePr>
          <p:nvPr/>
        </p:nvGraphicFramePr>
        <p:xfrm>
          <a:off x="788507" y="1337311"/>
          <a:ext cx="67281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8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범위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 옆 콤보 버튼을 클릭하는 것으로 선택 가능한 범위를 펼친다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팝업된 범위를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하는 것으로 검색 범위를 선택한 범위로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가능한 범위가 팝업 되어있을 때 콤보 버튼을 클릭하면 이전에 선택한 범위를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389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범위가 선택되면 선택 가능한 범위를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322930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62942D43-F61A-4BEB-BBC7-58636C5F5983}"/>
              </a:ext>
            </a:extLst>
          </p:cNvPr>
          <p:cNvGrpSpPr>
            <a:grpSpLocks noChangeAspect="1"/>
          </p:cNvGrpSpPr>
          <p:nvPr/>
        </p:nvGrpSpPr>
        <p:grpSpPr>
          <a:xfrm>
            <a:off x="7629524" y="1587748"/>
            <a:ext cx="3773969" cy="901205"/>
            <a:chOff x="7532952" y="1784845"/>
            <a:chExt cx="2631546" cy="62840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71D3D04-30E4-465C-8717-DB0E8E7F18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69674"/>
            <a:stretch/>
          </p:blipFill>
          <p:spPr>
            <a:xfrm>
              <a:off x="7532952" y="1784845"/>
              <a:ext cx="2631546" cy="628400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6CD440D-E2CD-4CBC-8B42-0F7D79455074}"/>
                </a:ext>
              </a:extLst>
            </p:cNvPr>
            <p:cNvSpPr/>
            <p:nvPr/>
          </p:nvSpPr>
          <p:spPr>
            <a:xfrm>
              <a:off x="8064286" y="1869468"/>
              <a:ext cx="332084" cy="16907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E9B1004-D7EA-464A-8B08-1062DA6207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9277" y="2796831"/>
            <a:ext cx="6820493" cy="341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56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>
            <a:extLst>
              <a:ext uri="{FF2B5EF4-FFF2-40B4-BE49-F238E27FC236}">
                <a16:creationId xmlns:a16="http://schemas.microsoft.com/office/drawing/2014/main" id="{B50731EC-2CF2-4B87-811C-D5BE34E71101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구조</a:t>
            </a:r>
            <a:endParaRPr lang="ko-KR" altLang="en-US" sz="2400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556203F0-6409-4C5F-87E3-CA07E3EC61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68398"/>
              </p:ext>
            </p:extLst>
          </p:nvPr>
        </p:nvGraphicFramePr>
        <p:xfrm>
          <a:off x="2888932" y="5134188"/>
          <a:ext cx="641413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605">
                  <a:extLst>
                    <a:ext uri="{9D8B030D-6E8A-4147-A177-3AD203B41FA5}">
                      <a16:colId xmlns:a16="http://schemas.microsoft.com/office/drawing/2014/main" val="732128180"/>
                    </a:ext>
                  </a:extLst>
                </a:gridCol>
                <a:gridCol w="5002530">
                  <a:extLst>
                    <a:ext uri="{9D8B030D-6E8A-4147-A177-3AD203B41FA5}">
                      <a16:colId xmlns:a16="http://schemas.microsoft.com/office/drawing/2014/main" val="3280126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일람하는 시스템과 일람을 보조하는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818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관리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503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관리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일람하고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969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덱의 구성을 편집하거나 덱의 스킨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배치를 편집하는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267318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C613F257-43CF-47C0-A1BD-A61091811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13" y="1268413"/>
            <a:ext cx="10837862" cy="373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835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텍스트 지우기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788507" y="1891536"/>
          <a:ext cx="662971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97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텍스트 지우기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 우측에 텍스트 지우기 버튼을 클릭하는 것으로 텍스트 지우기 실행한다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지우기가 실행되면 검색 창에 입력된 검색어를 모두 지운다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적용이 활성화 상태일 경우 텍스트를 모두 지운 후 검색 적용을 다시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적용에 대한 규칙은 카드 검색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 및 세부 설명 페이지 참조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C97F0A63-A9DC-4316-9C8D-4FB3BC7F1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674"/>
          <a:stretch/>
        </p:blipFill>
        <p:spPr>
          <a:xfrm>
            <a:off x="7629524" y="2141973"/>
            <a:ext cx="3773969" cy="90120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934699" y="2263333"/>
            <a:ext cx="171449" cy="24246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E6D8A63-1F54-4C03-B8CE-855D9E8D3A69}"/>
              </a:ext>
            </a:extLst>
          </p:cNvPr>
          <p:cNvGrpSpPr>
            <a:grpSpLocks noChangeAspect="1"/>
          </p:cNvGrpSpPr>
          <p:nvPr/>
        </p:nvGrpSpPr>
        <p:grpSpPr>
          <a:xfrm>
            <a:off x="957419" y="3369838"/>
            <a:ext cx="3531173" cy="1487897"/>
            <a:chOff x="1026053" y="3429000"/>
            <a:chExt cx="3713232" cy="156461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63B884D-2F08-47B7-B53A-D0DCFC0665F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26053" y="3429000"/>
              <a:ext cx="3713232" cy="1287409"/>
              <a:chOff x="1026053" y="3429000"/>
              <a:chExt cx="3713232" cy="1287409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F00216FE-A5F9-48C9-BCFE-41D7606435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55970"/>
              <a:stretch/>
            </p:blipFill>
            <p:spPr>
              <a:xfrm>
                <a:off x="1026053" y="3429000"/>
                <a:ext cx="3713232" cy="1287409"/>
              </a:xfrm>
              <a:prstGeom prst="rect">
                <a:avLst/>
              </a:prstGeom>
            </p:spPr>
          </p:pic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AE680780-A647-47D0-9337-409A35F31C4C}"/>
                  </a:ext>
                </a:extLst>
              </p:cNvPr>
              <p:cNvSpPr/>
              <p:nvPr/>
            </p:nvSpPr>
            <p:spPr>
              <a:xfrm>
                <a:off x="4288190" y="3592425"/>
                <a:ext cx="151645" cy="165371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42266F48-C3D3-4C50-98A7-9F66A70148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81970" y="3675111"/>
                <a:ext cx="202853" cy="256384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924736B-B392-41C7-89D5-BBFA1BB26B68}"/>
                </a:ext>
              </a:extLst>
            </p:cNvPr>
            <p:cNvSpPr txBox="1"/>
            <p:nvPr/>
          </p:nvSpPr>
          <p:spPr>
            <a:xfrm>
              <a:off x="1430760" y="4716409"/>
              <a:ext cx="2903818" cy="2772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텍스트 지우기 버튼 클릭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3E51D3-6D12-4964-B8F7-A6C60B9F1C45}"/>
              </a:ext>
            </a:extLst>
          </p:cNvPr>
          <p:cNvGrpSpPr>
            <a:grpSpLocks noChangeAspect="1"/>
          </p:cNvGrpSpPr>
          <p:nvPr/>
        </p:nvGrpSpPr>
        <p:grpSpPr>
          <a:xfrm>
            <a:off x="3530550" y="4725930"/>
            <a:ext cx="3531172" cy="1487895"/>
            <a:chOff x="7340571" y="4872278"/>
            <a:chExt cx="2932777" cy="1235755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1CF5EC80-A798-4D9B-B7D2-0EFB3EF31B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5970"/>
            <a:stretch/>
          </p:blipFill>
          <p:spPr>
            <a:xfrm>
              <a:off x="7340571" y="4872278"/>
              <a:ext cx="2932777" cy="1016817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B09426E-E3D2-4D3C-8BB6-200CEB9D4472}"/>
                </a:ext>
              </a:extLst>
            </p:cNvPr>
            <p:cNvSpPr/>
            <p:nvPr/>
          </p:nvSpPr>
          <p:spPr>
            <a:xfrm>
              <a:off x="8284228" y="5001354"/>
              <a:ext cx="1501663" cy="13061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22E646-E811-4B3F-B478-378D584388CA}"/>
                </a:ext>
              </a:extLst>
            </p:cNvPr>
            <p:cNvSpPr txBox="1"/>
            <p:nvPr/>
          </p:nvSpPr>
          <p:spPr>
            <a:xfrm>
              <a:off x="7655170" y="5889095"/>
              <a:ext cx="2293487" cy="218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검색 창에 입력된 텍스트 삭제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50E8EF40-1DD8-430A-9B13-F0E4488C3207}"/>
              </a:ext>
            </a:extLst>
          </p:cNvPr>
          <p:cNvCxnSpPr>
            <a:cxnSpLocks/>
            <a:stCxn id="39" idx="3"/>
            <a:endCxn id="45" idx="3"/>
          </p:cNvCxnSpPr>
          <p:nvPr/>
        </p:nvCxnSpPr>
        <p:spPr>
          <a:xfrm>
            <a:off x="4341703" y="3725789"/>
            <a:ext cx="2133103" cy="1234185"/>
          </a:xfrm>
          <a:prstGeom prst="bentConnector3">
            <a:avLst>
              <a:gd name="adj1" fmla="val 110717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9B46175-3C75-4D1D-950E-D8C120C5A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6738" y="3321771"/>
            <a:ext cx="1749770" cy="271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36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검색 적용 및 세부 규칙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60D5751-518A-4776-BB3F-03555ABAE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028027"/>
              </p:ext>
            </p:extLst>
          </p:nvPr>
        </p:nvGraphicFramePr>
        <p:xfrm>
          <a:off x="2703392" y="4390763"/>
          <a:ext cx="620109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1093">
                  <a:extLst>
                    <a:ext uri="{9D8B030D-6E8A-4147-A177-3AD203B41FA5}">
                      <a16:colId xmlns:a16="http://schemas.microsoft.com/office/drawing/2014/main" val="2319372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74173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 버튼을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카드 검색을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641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검색이 활성화 상태일 경우 검색어가 검색 범위에 포함된 카드만을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317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검색어가 없이 적용할 경우 카드 검색을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7122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검색이 비활성화 상태일 경우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0548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DDD16E0-7823-441D-8296-2E1A17784D42}"/>
              </a:ext>
            </a:extLst>
          </p:cNvPr>
          <p:cNvGrpSpPr>
            <a:grpSpLocks noChangeAspect="1"/>
          </p:cNvGrpSpPr>
          <p:nvPr/>
        </p:nvGrpSpPr>
        <p:grpSpPr>
          <a:xfrm>
            <a:off x="2945151" y="1637863"/>
            <a:ext cx="2858788" cy="2251110"/>
            <a:chOff x="5742538" y="3265532"/>
            <a:chExt cx="3773969" cy="29717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107FE19-29D0-4418-9716-558AC419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/>
          </p:blipFill>
          <p:spPr>
            <a:xfrm>
              <a:off x="5742538" y="3265532"/>
              <a:ext cx="3773969" cy="297175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D8F0606-8D9D-4E56-958A-842F833711A1}"/>
                </a:ext>
              </a:extLst>
            </p:cNvPr>
            <p:cNvSpPr/>
            <p:nvPr/>
          </p:nvSpPr>
          <p:spPr>
            <a:xfrm>
              <a:off x="8820150" y="3386942"/>
              <a:ext cx="323850" cy="21350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3E01A12-2696-463B-A461-10A4638BF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466" y="1435256"/>
            <a:ext cx="2720009" cy="295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82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/>
        </p:nvGraphicFramePr>
        <p:xfrm>
          <a:off x="1084262" y="1587478"/>
          <a:ext cx="10023475" cy="172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323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545756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654606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1052117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3674673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검색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Name)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사용 조건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Use Condition)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(Tribe)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휴먼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정령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혈귀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 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(Affiliation)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무소속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기사단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마탑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신전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75941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효과 텍스트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(Effect Text)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1758418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268966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정렬 설정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913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/>
        </p:nvGraphicFramePr>
        <p:xfrm>
          <a:off x="2230277" y="1268413"/>
          <a:ext cx="7731443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14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표기될 카드의 정렬 순서를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카드의 정렬 순서를 설정하여 플레이어가 원하는 조건의 카드를 빠르게 찾을 수 있게 하기 위하여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카드의 능력치를 비교하거나 일정 조건 이상의 카드를 찾는데 도움을 주기 위해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정렬 설정 버튼 클릭</a:t>
            </a:r>
            <a:endParaRPr lang="en-US" altLang="ko-KR" sz="14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111943E-F6FF-44E7-A80D-202BE872E6F3}"/>
              </a:ext>
            </a:extLst>
          </p:cNvPr>
          <p:cNvGrpSpPr/>
          <p:nvPr/>
        </p:nvGrpSpPr>
        <p:grpSpPr>
          <a:xfrm>
            <a:off x="1476427" y="3061006"/>
            <a:ext cx="4303745" cy="2072174"/>
            <a:chOff x="731909" y="2718247"/>
            <a:chExt cx="4876800" cy="234808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A38A9CA-A221-455E-B039-E77AD7B7A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/>
          </p:blipFill>
          <p:spPr>
            <a:xfrm>
              <a:off x="731909" y="2718247"/>
              <a:ext cx="4876800" cy="2348089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6A1D3F8-60CD-4535-B7B0-96322589CEC6}"/>
                </a:ext>
              </a:extLst>
            </p:cNvPr>
            <p:cNvSpPr/>
            <p:nvPr/>
          </p:nvSpPr>
          <p:spPr>
            <a:xfrm>
              <a:off x="2720516" y="2998216"/>
              <a:ext cx="330200" cy="22489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7EF4944-9147-4ED6-9BB5-49F6B42A5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4541" y="3105585"/>
              <a:ext cx="243516" cy="307777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C14BE84-D63C-4D0A-BF1E-878A25B2D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421430" y="3061006"/>
            <a:ext cx="4303745" cy="207217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63C8C-CBB5-4A88-88CD-DF00AE9652DC}"/>
              </a:ext>
            </a:extLst>
          </p:cNvPr>
          <p:cNvSpPr txBox="1"/>
          <p:nvPr/>
        </p:nvSpPr>
        <p:spPr>
          <a:xfrm>
            <a:off x="64118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정렬 순서 설정창 팝업</a:t>
            </a:r>
            <a:endParaRPr lang="en-US" altLang="ko-KR" sz="14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9760719-E76E-455E-B17B-4C901E6A1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431" y="3042838"/>
            <a:ext cx="1687458" cy="2076871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15" idx="2"/>
          </p:cNvCxnSpPr>
          <p:nvPr/>
        </p:nvCxnSpPr>
        <p:spPr>
          <a:xfrm rot="16200000" flipH="1">
            <a:off x="4746251" y="2420575"/>
            <a:ext cx="411712" cy="2919441"/>
          </a:xfrm>
          <a:prstGeom prst="bentConnector2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117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077993"/>
              </p:ext>
            </p:extLst>
          </p:nvPr>
        </p:nvGraphicFramePr>
        <p:xfrm>
          <a:off x="3498690" y="4449947"/>
          <a:ext cx="51946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46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정렬 설정창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정렬 설정 버튼을 클릭하는 것으로 정렬 순서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 팝업 시 현재 설정되어 있는 설정 값이 입력되어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 최초 팝업 시 기본 정렬 순서가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설정창의 설정은 정렬 기준 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우선도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차순이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01D781C8-4618-4D09-B449-D7169F1345BC}"/>
              </a:ext>
            </a:extLst>
          </p:cNvPr>
          <p:cNvGrpSpPr>
            <a:grpSpLocks noChangeAspect="1"/>
          </p:cNvGrpSpPr>
          <p:nvPr/>
        </p:nvGrpSpPr>
        <p:grpSpPr>
          <a:xfrm>
            <a:off x="3925741" y="1363924"/>
            <a:ext cx="4340516" cy="2950535"/>
            <a:chOff x="6790812" y="1825183"/>
            <a:chExt cx="4324814" cy="293986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2897FE-7C5C-4A3D-A2A7-AF0C2582E49A}"/>
                </a:ext>
              </a:extLst>
            </p:cNvPr>
            <p:cNvSpPr txBox="1"/>
            <p:nvPr/>
          </p:nvSpPr>
          <p:spPr>
            <a:xfrm>
              <a:off x="6790812" y="4410870"/>
              <a:ext cx="2092797" cy="354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정렬 순서 설정창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</a:t>
              </a:r>
              <a:r>
                <a:rPr lang="ko-KR" altLang="en-US" sz="1100" dirty="0"/>
                <a:t>설정 초기화 상태</a:t>
              </a:r>
              <a:r>
                <a:rPr lang="en-US" altLang="ko-KR" sz="1100" dirty="0"/>
                <a:t>)</a:t>
              </a: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5866D80-3C90-4808-A0C3-26DB1392D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22829" y="1835119"/>
              <a:ext cx="2092797" cy="2575751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094B3B0-FEEE-4A5B-89FA-85F09F154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90812" y="1825183"/>
              <a:ext cx="2092797" cy="257575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09E275-8C3B-4ABE-8093-622A3D13AFF2}"/>
                </a:ext>
              </a:extLst>
            </p:cNvPr>
            <p:cNvSpPr txBox="1"/>
            <p:nvPr/>
          </p:nvSpPr>
          <p:spPr>
            <a:xfrm>
              <a:off x="9022829" y="4410870"/>
              <a:ext cx="2092797" cy="354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정렬 순서 설정창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</a:t>
              </a:r>
              <a:r>
                <a:rPr lang="ko-KR" altLang="en-US" sz="1100" dirty="0"/>
                <a:t>최초 진입 및 기본 정렬 상태</a:t>
              </a:r>
              <a:r>
                <a:rPr lang="en-US" altLang="ko-KR" sz="11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7908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3ABA19E-9644-400B-A4B8-4DE2A8F3B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4180" y="1293216"/>
            <a:ext cx="2226910" cy="274081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0542F53-9D73-4EC4-BD65-E0F4065E7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453"/>
          <a:stretch/>
        </p:blipFill>
        <p:spPr>
          <a:xfrm>
            <a:off x="4060113" y="4615763"/>
            <a:ext cx="2555438" cy="127527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11D0E08-CC51-4066-8993-C715E03180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453"/>
          <a:stretch/>
        </p:blipFill>
        <p:spPr>
          <a:xfrm>
            <a:off x="1274514" y="4615763"/>
            <a:ext cx="2555438" cy="127527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정렬 기준 항목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1118510" y="1293216"/>
          <a:ext cx="685038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03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 기준 항목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항목을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 될 경우 정렬 우선도가 부여되고 차순이 오름 차순으로 설정된다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3755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비활성화 될 경우 정렬 우선도가 삭제되고 차순 설정이 비활성화된다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7317590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>
            <a:spLocks noChangeAspect="1"/>
          </p:cNvSpPr>
          <p:nvPr/>
        </p:nvSpPr>
        <p:spPr>
          <a:xfrm>
            <a:off x="9135762" y="1578397"/>
            <a:ext cx="735525" cy="20646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C8461D-66C1-4F11-BBF8-1046CF9381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453"/>
          <a:stretch/>
        </p:blipFill>
        <p:spPr>
          <a:xfrm>
            <a:off x="1281487" y="2942986"/>
            <a:ext cx="2555438" cy="12752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C7EADB5-5759-48AE-BB37-1DA0858B0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453"/>
          <a:stretch/>
        </p:blipFill>
        <p:spPr>
          <a:xfrm>
            <a:off x="4060113" y="2942986"/>
            <a:ext cx="2555438" cy="127527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CE09BA4-414F-4B01-A8CB-80248F2FEE76}"/>
              </a:ext>
            </a:extLst>
          </p:cNvPr>
          <p:cNvSpPr/>
          <p:nvPr/>
        </p:nvSpPr>
        <p:spPr>
          <a:xfrm>
            <a:off x="1358538" y="3901474"/>
            <a:ext cx="516437" cy="2158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6AF3FB2-CABE-4283-AE64-F8349D3FB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415" y="4034028"/>
            <a:ext cx="274475" cy="346906"/>
          </a:xfrm>
          <a:prstGeom prst="rect">
            <a:avLst/>
          </a:prstGeom>
          <a:ln>
            <a:noFill/>
          </a:ln>
        </p:spPr>
      </p:pic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9E319675-38E4-48EE-B50C-E775ECC99DD0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2038890" y="4009389"/>
            <a:ext cx="4062926" cy="198092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9AF134-0B54-46A0-A0C7-E2E46A46108B}"/>
              </a:ext>
            </a:extLst>
          </p:cNvPr>
          <p:cNvSpPr/>
          <p:nvPr/>
        </p:nvSpPr>
        <p:spPr>
          <a:xfrm>
            <a:off x="6101816" y="3901474"/>
            <a:ext cx="167187" cy="2158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FF6BC3-AF3E-4CC1-BC08-CD0E5ECA2925}"/>
              </a:ext>
            </a:extLst>
          </p:cNvPr>
          <p:cNvSpPr/>
          <p:nvPr/>
        </p:nvSpPr>
        <p:spPr>
          <a:xfrm>
            <a:off x="6338283" y="3901474"/>
            <a:ext cx="167187" cy="2158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F3DAF73D-8E88-45C7-99E4-012627BF0580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V="1">
            <a:off x="2038890" y="3901474"/>
            <a:ext cx="4382987" cy="306007"/>
          </a:xfrm>
          <a:prstGeom prst="bentConnector4">
            <a:avLst>
              <a:gd name="adj1" fmla="val 49046"/>
              <a:gd name="adj2" fmla="val 174704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1FABE0E-1D03-4FB1-80DA-030B2826E391}"/>
              </a:ext>
            </a:extLst>
          </p:cNvPr>
          <p:cNvSpPr txBox="1"/>
          <p:nvPr/>
        </p:nvSpPr>
        <p:spPr>
          <a:xfrm>
            <a:off x="1281487" y="4311683"/>
            <a:ext cx="25554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기준 항목 활성화</a:t>
            </a:r>
            <a:endParaRPr lang="en-US" altLang="ko-KR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A24C87-C764-4EDE-92A2-752A66E6C078}"/>
              </a:ext>
            </a:extLst>
          </p:cNvPr>
          <p:cNvSpPr txBox="1"/>
          <p:nvPr/>
        </p:nvSpPr>
        <p:spPr>
          <a:xfrm>
            <a:off x="4060113" y="4227045"/>
            <a:ext cx="2555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우선도 부여</a:t>
            </a:r>
            <a:endParaRPr lang="en-US" altLang="ko-KR" sz="1100" dirty="0"/>
          </a:p>
          <a:p>
            <a:pPr algn="ctr"/>
            <a:r>
              <a:rPr lang="ko-KR" altLang="en-US" sz="1100" dirty="0"/>
              <a:t>및 차순 설정 오름차순으로 설정</a:t>
            </a:r>
            <a:endParaRPr lang="en-US" altLang="ko-KR" sz="11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EE7E02-9711-47A1-9EB9-715255E59548}"/>
              </a:ext>
            </a:extLst>
          </p:cNvPr>
          <p:cNvSpPr/>
          <p:nvPr/>
        </p:nvSpPr>
        <p:spPr>
          <a:xfrm>
            <a:off x="1358538" y="5574251"/>
            <a:ext cx="516437" cy="2158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CF8F8A0-228A-47E0-A580-06486F27E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415" y="5706805"/>
            <a:ext cx="274475" cy="346906"/>
          </a:xfrm>
          <a:prstGeom prst="rect">
            <a:avLst/>
          </a:prstGeom>
          <a:ln>
            <a:noFill/>
          </a:ln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659E6C13-9316-4E56-AC2B-CACEDAA781A3}"/>
              </a:ext>
            </a:extLst>
          </p:cNvPr>
          <p:cNvSpPr/>
          <p:nvPr/>
        </p:nvSpPr>
        <p:spPr>
          <a:xfrm>
            <a:off x="6118874" y="5574251"/>
            <a:ext cx="406627" cy="2158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96F55A-B031-468E-8EB9-FC132912D105}"/>
              </a:ext>
            </a:extLst>
          </p:cNvPr>
          <p:cNvSpPr txBox="1"/>
          <p:nvPr/>
        </p:nvSpPr>
        <p:spPr>
          <a:xfrm>
            <a:off x="1281487" y="5984460"/>
            <a:ext cx="25554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기준 항목 비활성화</a:t>
            </a:r>
            <a:endParaRPr lang="en-US" altLang="ko-KR" sz="11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9A0567-5C74-4B69-828E-D1F78B2279B5}"/>
              </a:ext>
            </a:extLst>
          </p:cNvPr>
          <p:cNvSpPr txBox="1"/>
          <p:nvPr/>
        </p:nvSpPr>
        <p:spPr>
          <a:xfrm>
            <a:off x="4060113" y="5899822"/>
            <a:ext cx="2555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우선도 삭제</a:t>
            </a:r>
            <a:endParaRPr lang="en-US" altLang="ko-KR" sz="1100" dirty="0"/>
          </a:p>
          <a:p>
            <a:pPr algn="ctr"/>
            <a:r>
              <a:rPr lang="ko-KR" altLang="en-US" sz="1100" dirty="0"/>
              <a:t>및 차순 설정 비활성화</a:t>
            </a:r>
            <a:endParaRPr lang="en-US" altLang="ko-KR" sz="1100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141689C7-60F1-47F9-986B-DA7920F56D13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 flipV="1">
            <a:off x="2038890" y="5682166"/>
            <a:ext cx="4079984" cy="198092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9D5AFBC3-4F7E-4C8A-BB73-C74C0A25A0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2379" y="4102863"/>
            <a:ext cx="4186766" cy="220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15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CCD61F3-FEF1-49FA-92EE-F1702E94E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435" y="1565892"/>
            <a:ext cx="2739415" cy="337158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차순 설정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1025574" y="1304162"/>
          <a:ext cx="711708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70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차순 설정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활성화되면 차순 설정이 활성화된다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1355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차순 설정은 오름차순과 내림차순이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 항목은 밑에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기준 항목 오름차순 정렬 순서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참조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속도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 항목은 숫자 크기를 기준으로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활성화된 항목의 차순 설정 버튼을 클릭하는 것으로 설정을 반전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오름차순 ↔ 내림차순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854266" y="1800225"/>
            <a:ext cx="337529" cy="27093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표 394">
            <a:extLst>
              <a:ext uri="{FF2B5EF4-FFF2-40B4-BE49-F238E27FC236}">
                <a16:creationId xmlns:a16="http://schemas.microsoft.com/office/drawing/2014/main" id="{5711919B-F009-4D01-A716-E4FE41EBB17D}"/>
              </a:ext>
            </a:extLst>
          </p:cNvPr>
          <p:cNvGraphicFramePr>
            <a:graphicFrameLocks noGrp="1"/>
          </p:cNvGraphicFramePr>
          <p:nvPr/>
        </p:nvGraphicFramePr>
        <p:xfrm>
          <a:off x="1025574" y="2992241"/>
          <a:ext cx="4066223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205">
                  <a:extLst>
                    <a:ext uri="{9D8B030D-6E8A-4147-A177-3AD203B41FA5}">
                      <a16:colId xmlns:a16="http://schemas.microsoft.com/office/drawing/2014/main" val="4162017956"/>
                    </a:ext>
                  </a:extLst>
                </a:gridCol>
                <a:gridCol w="2807018">
                  <a:extLst>
                    <a:ext uri="{9D8B030D-6E8A-4147-A177-3AD203B41FA5}">
                      <a16:colId xmlns:a16="http://schemas.microsoft.com/office/drawing/2014/main" val="24617438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기준 항목 오름차순 정렬 순서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929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정렬 기준 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오름차순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542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한글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가나다 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영어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-ABC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726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3481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킹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516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레전드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57573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546B79E9-D420-4DDE-A7DA-E8F0A69CAF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356"/>
          <a:stretch/>
        </p:blipFill>
        <p:spPr>
          <a:xfrm>
            <a:off x="1004529" y="4648221"/>
            <a:ext cx="1856029" cy="9056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6C883C0-877D-4988-BD34-162E259605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454"/>
          <a:stretch/>
        </p:blipFill>
        <p:spPr>
          <a:xfrm>
            <a:off x="3020585" y="4650462"/>
            <a:ext cx="1856029" cy="90337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824B55E-61B6-48B6-8E10-6EFD90DD97F9}"/>
              </a:ext>
            </a:extLst>
          </p:cNvPr>
          <p:cNvSpPr/>
          <p:nvPr/>
        </p:nvSpPr>
        <p:spPr>
          <a:xfrm>
            <a:off x="2638764" y="5344440"/>
            <a:ext cx="178256" cy="15951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6479523-81CB-438F-B3C1-ABA444316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9131" y="5425646"/>
            <a:ext cx="202853" cy="256384"/>
          </a:xfrm>
          <a:prstGeom prst="rect">
            <a:avLst/>
          </a:prstGeom>
          <a:ln>
            <a:noFill/>
          </a:ln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EE17520-4323-4800-9941-17AD42153139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 flipV="1">
            <a:off x="2961984" y="5424196"/>
            <a:ext cx="1686555" cy="12964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A7ADA1-A7AA-4BCF-B738-C9372AC09E97}"/>
              </a:ext>
            </a:extLst>
          </p:cNvPr>
          <p:cNvSpPr/>
          <p:nvPr/>
        </p:nvSpPr>
        <p:spPr>
          <a:xfrm>
            <a:off x="4648539" y="5344440"/>
            <a:ext cx="178256" cy="15951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551666-A166-4A3A-9E4D-0CFA8F2AEA8E}"/>
              </a:ext>
            </a:extLst>
          </p:cNvPr>
          <p:cNvSpPr txBox="1"/>
          <p:nvPr/>
        </p:nvSpPr>
        <p:spPr>
          <a:xfrm>
            <a:off x="1025574" y="5526809"/>
            <a:ext cx="1791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/>
              <a:t>차순 설정 클릭</a:t>
            </a:r>
            <a:endParaRPr lang="en-US" altLang="ko-KR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348294-ED03-4DDC-95D2-AB62B202C7A0}"/>
              </a:ext>
            </a:extLst>
          </p:cNvPr>
          <p:cNvSpPr txBox="1"/>
          <p:nvPr/>
        </p:nvSpPr>
        <p:spPr>
          <a:xfrm>
            <a:off x="3048740" y="5526809"/>
            <a:ext cx="1791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차순 설정 반전</a:t>
            </a:r>
            <a:endParaRPr lang="en-US" altLang="ko-KR" sz="11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E99AED-8471-4F11-90E4-7F5EF0F76F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3122" y="3405998"/>
            <a:ext cx="2980303" cy="231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030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80A8AD6-963F-4C3E-A1AE-0704A340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194" y="3377467"/>
            <a:ext cx="3470501" cy="267228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6B615C6-012D-4F15-929E-964340710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258" y="1460312"/>
            <a:ext cx="2741289" cy="337389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정렬 우선도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95324" y="1589103"/>
          <a:ext cx="772668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66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 우선도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 되는 순서에 따라서 정렬 우선도가 부여된다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비활성화되면 우선도가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되면 비활성화된 항목의 우선도보다 낮은 우선도를 가진 모든 항목의 우선도가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상승한다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464880" y="1669244"/>
            <a:ext cx="677331" cy="27093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68D5A4-8BBE-421A-8627-AF8F5AFC3C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158"/>
          <a:stretch/>
        </p:blipFill>
        <p:spPr>
          <a:xfrm>
            <a:off x="902796" y="4613941"/>
            <a:ext cx="2178872" cy="130978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25623E0-DDEF-4684-8656-2DFC439F13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1158"/>
          <a:stretch/>
        </p:blipFill>
        <p:spPr>
          <a:xfrm>
            <a:off x="3455312" y="4613941"/>
            <a:ext cx="2178872" cy="130978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F891C46-FDEA-4779-8327-7422DF3C2FE5}"/>
              </a:ext>
            </a:extLst>
          </p:cNvPr>
          <p:cNvSpPr/>
          <p:nvPr/>
        </p:nvSpPr>
        <p:spPr>
          <a:xfrm>
            <a:off x="967808" y="5430327"/>
            <a:ext cx="442684" cy="18725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6A7C14F-D4DD-4617-9686-B2B3FA5BFF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6960" y="5568491"/>
            <a:ext cx="168544" cy="213021"/>
          </a:xfrm>
          <a:prstGeom prst="rect">
            <a:avLst/>
          </a:prstGeom>
          <a:ln>
            <a:noFill/>
          </a:ln>
        </p:spPr>
      </p:pic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2C520603-962D-4718-8B3D-72B1AADBE7C4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1475504" y="5300365"/>
            <a:ext cx="3735287" cy="37463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A94DAD-234B-4232-AED0-FFD75EB138C9}"/>
              </a:ext>
            </a:extLst>
          </p:cNvPr>
          <p:cNvSpPr/>
          <p:nvPr/>
        </p:nvSpPr>
        <p:spPr>
          <a:xfrm>
            <a:off x="5210791" y="5235734"/>
            <a:ext cx="125052" cy="1292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1C9D1A8-7C6E-4B80-AAFA-D649A3372684}"/>
              </a:ext>
            </a:extLst>
          </p:cNvPr>
          <p:cNvSpPr/>
          <p:nvPr/>
        </p:nvSpPr>
        <p:spPr>
          <a:xfrm>
            <a:off x="5210791" y="5675002"/>
            <a:ext cx="125052" cy="1292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8DA0494F-626D-4CF4-A3F7-40C08C6BDD4D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1475504" y="5675002"/>
            <a:ext cx="3735287" cy="64631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FAC084A-38BE-4959-B5FE-AEAE9CCA376A}"/>
              </a:ext>
            </a:extLst>
          </p:cNvPr>
          <p:cNvSpPr txBox="1"/>
          <p:nvPr/>
        </p:nvSpPr>
        <p:spPr>
          <a:xfrm>
            <a:off x="735627" y="5922795"/>
            <a:ext cx="25132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정렬 기준 항목 비활성화</a:t>
            </a:r>
            <a:endParaRPr lang="en-US" altLang="ko-KR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602A51-B053-42F3-BC59-37C3D87674A2}"/>
              </a:ext>
            </a:extLst>
          </p:cNvPr>
          <p:cNvSpPr txBox="1"/>
          <p:nvPr/>
        </p:nvSpPr>
        <p:spPr>
          <a:xfrm>
            <a:off x="3288145" y="5922795"/>
            <a:ext cx="25132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우선도가 낮은 모든 항목 우선도 상승</a:t>
            </a:r>
            <a:endParaRPr lang="en-US" altLang="ko-KR" sz="105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709D7DF-9775-4B1C-999E-EA08DE4694D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1229"/>
          <a:stretch/>
        </p:blipFill>
        <p:spPr>
          <a:xfrm>
            <a:off x="902798" y="3087462"/>
            <a:ext cx="2178870" cy="130789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03C15F7-D5DE-4D02-B630-02E6DE6390E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1158"/>
          <a:stretch/>
        </p:blipFill>
        <p:spPr>
          <a:xfrm>
            <a:off x="3455313" y="3086505"/>
            <a:ext cx="2178870" cy="130978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F74A3B5-5E3A-454B-AEEB-03437FBA5785}"/>
              </a:ext>
            </a:extLst>
          </p:cNvPr>
          <p:cNvSpPr txBox="1"/>
          <p:nvPr/>
        </p:nvSpPr>
        <p:spPr>
          <a:xfrm>
            <a:off x="735627" y="4408304"/>
            <a:ext cx="25132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정렬 기준 항목 활성화</a:t>
            </a:r>
            <a:endParaRPr lang="en-US" altLang="ko-KR" sz="10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D0F40A-D63C-4528-BD05-71A310CDCC96}"/>
              </a:ext>
            </a:extLst>
          </p:cNvPr>
          <p:cNvSpPr txBox="1"/>
          <p:nvPr/>
        </p:nvSpPr>
        <p:spPr>
          <a:xfrm>
            <a:off x="3288144" y="4408304"/>
            <a:ext cx="25132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제일 낮은 우선도 부여</a:t>
            </a:r>
            <a:endParaRPr lang="en-US" altLang="ko-KR" sz="105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C4FFEA-F21E-4245-AC1C-F270D0E5FF29}"/>
              </a:ext>
            </a:extLst>
          </p:cNvPr>
          <p:cNvSpPr/>
          <p:nvPr/>
        </p:nvSpPr>
        <p:spPr>
          <a:xfrm>
            <a:off x="967808" y="3899846"/>
            <a:ext cx="442684" cy="18725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9F7AA16-49E6-4BA1-9072-389C44621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6960" y="4038010"/>
            <a:ext cx="168544" cy="213021"/>
          </a:xfrm>
          <a:prstGeom prst="rect">
            <a:avLst/>
          </a:prstGeom>
          <a:ln>
            <a:noFill/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C7BF9F81-FE5D-4545-90B3-F8CE06CE1E08}"/>
              </a:ext>
            </a:extLst>
          </p:cNvPr>
          <p:cNvSpPr/>
          <p:nvPr/>
        </p:nvSpPr>
        <p:spPr>
          <a:xfrm>
            <a:off x="5210791" y="3932943"/>
            <a:ext cx="125052" cy="1292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D374FC92-EE9F-4246-9CDC-2187FC349997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 flipV="1">
            <a:off x="1475504" y="3997574"/>
            <a:ext cx="3735287" cy="14694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4761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0F5D7222-80EC-48F6-961A-0F32C46AF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980" y="1308693"/>
            <a:ext cx="2739416" cy="337158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설정 초기화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84212" y="1278050"/>
          <a:ext cx="621696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69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정렬 기준 항목이 비활성화된 상태를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순서 설정창 초기화 상태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 버튼을 클릭하면 설정창에 활성화된 모든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00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 버튼에 마우스 오버 시 간단한 설명을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868167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60FF513-8DE8-4A10-8B6D-B07FC1B71B11}"/>
              </a:ext>
            </a:extLst>
          </p:cNvPr>
          <p:cNvSpPr/>
          <p:nvPr/>
        </p:nvSpPr>
        <p:spPr>
          <a:xfrm>
            <a:off x="8746169" y="4205792"/>
            <a:ext cx="677231" cy="21431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8F935FC-BC41-4A5F-A1D0-1241F5C6F44D}"/>
              </a:ext>
            </a:extLst>
          </p:cNvPr>
          <p:cNvSpPr txBox="1"/>
          <p:nvPr/>
        </p:nvSpPr>
        <p:spPr>
          <a:xfrm>
            <a:off x="695325" y="5767214"/>
            <a:ext cx="2316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설정 초기화 버튼 클릭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AE99B0-B0E3-43B3-BFB9-7E58EFF02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91" y="2888914"/>
            <a:ext cx="2294986" cy="282459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2CB7A05-7763-416E-BD18-415BCA576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782" y="2891341"/>
            <a:ext cx="2294987" cy="282459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67CD6B9-E4FE-4F94-BAA3-323E8DF14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750" y="2855167"/>
            <a:ext cx="2477926" cy="302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656CC1-2DFE-47DE-AFD2-F819CE7A4066}"/>
              </a:ext>
            </a:extLst>
          </p:cNvPr>
          <p:cNvSpPr/>
          <p:nvPr/>
        </p:nvSpPr>
        <p:spPr>
          <a:xfrm>
            <a:off x="789328" y="5309351"/>
            <a:ext cx="540311" cy="18800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4B04D81-480F-4254-9A8B-8A5413603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7496" y="5388014"/>
            <a:ext cx="303722" cy="383872"/>
          </a:xfrm>
          <a:prstGeom prst="rect">
            <a:avLst/>
          </a:prstGeom>
          <a:ln>
            <a:noFill/>
          </a:ln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E0B91BD6-33D6-4A3E-8CFD-12BFAD3911CC}"/>
              </a:ext>
            </a:extLst>
          </p:cNvPr>
          <p:cNvCxnSpPr>
            <a:cxnSpLocks/>
            <a:stCxn id="24" idx="3"/>
            <a:endCxn id="40" idx="1"/>
          </p:cNvCxnSpPr>
          <p:nvPr/>
        </p:nvCxnSpPr>
        <p:spPr>
          <a:xfrm flipV="1">
            <a:off x="1451218" y="4301720"/>
            <a:ext cx="3911976" cy="1278230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03B06A1-C862-49BC-8815-461A77C9517B}"/>
              </a:ext>
            </a:extLst>
          </p:cNvPr>
          <p:cNvSpPr/>
          <p:nvPr/>
        </p:nvSpPr>
        <p:spPr>
          <a:xfrm>
            <a:off x="5363194" y="3238672"/>
            <a:ext cx="540311" cy="212609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D15D5F-4143-4C4B-8D16-76765AA1E68C}"/>
              </a:ext>
            </a:extLst>
          </p:cNvPr>
          <p:cNvSpPr txBox="1"/>
          <p:nvPr/>
        </p:nvSpPr>
        <p:spPr>
          <a:xfrm>
            <a:off x="3633199" y="5767214"/>
            <a:ext cx="2316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활성화된 모든 항목 비활성화</a:t>
            </a:r>
            <a:endParaRPr lang="en-US" altLang="ko-KR" sz="12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D389BF8-635D-491E-9F65-179C080A8D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2973" y="5037560"/>
            <a:ext cx="1097375" cy="365792"/>
          </a:xfrm>
          <a:prstGeom prst="rect">
            <a:avLst/>
          </a:prstGeom>
        </p:spPr>
      </p:pic>
      <p:sp>
        <p:nvSpPr>
          <p:cNvPr id="52" name="말풍선: 사각형 51">
            <a:extLst>
              <a:ext uri="{FF2B5EF4-FFF2-40B4-BE49-F238E27FC236}">
                <a16:creationId xmlns:a16="http://schemas.microsoft.com/office/drawing/2014/main" id="{1F47E32C-541C-4A39-9EA0-788A3A528BCE}"/>
              </a:ext>
            </a:extLst>
          </p:cNvPr>
          <p:cNvSpPr/>
          <p:nvPr/>
        </p:nvSpPr>
        <p:spPr>
          <a:xfrm>
            <a:off x="1738107" y="4648731"/>
            <a:ext cx="1365312" cy="330534"/>
          </a:xfrm>
          <a:prstGeom prst="wedgeRectCallout">
            <a:avLst>
              <a:gd name="adj1" fmla="val 4283"/>
              <a:gd name="adj2" fmla="val 108380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간단한 설명 팝업</a:t>
            </a:r>
          </a:p>
        </p:txBody>
      </p:sp>
    </p:spTree>
    <p:extLst>
      <p:ext uri="{BB962C8B-B14F-4D97-AF65-F5344CB8AC3E}">
        <p14:creationId xmlns:p14="http://schemas.microsoft.com/office/powerpoint/2010/main" val="755825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59D40-4598-2514-A06B-2D6ADE7B6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351354F-59CC-BFE3-8372-4CE7A0A8F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926299"/>
              </p:ext>
            </p:extLst>
          </p:nvPr>
        </p:nvGraphicFramePr>
        <p:xfrm>
          <a:off x="1990725" y="1830283"/>
          <a:ext cx="4339971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9971">
                  <a:extLst>
                    <a:ext uri="{9D8B030D-6E8A-4147-A177-3AD203B41FA5}">
                      <a16:colId xmlns:a16="http://schemas.microsoft.com/office/drawing/2014/main" val="1010935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데이터 로딩 우선 순서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549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DB_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목록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(Held Card Data)”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9079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데이터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236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 관련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561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기본 정렬 규칙 데이터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89455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A4C69E4-4974-4084-9690-17EFD2422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404991"/>
              </p:ext>
            </p:extLst>
          </p:nvPr>
        </p:nvGraphicFramePr>
        <p:xfrm>
          <a:off x="1491192" y="4166977"/>
          <a:ext cx="6116955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6955">
                  <a:extLst>
                    <a:ext uri="{9D8B030D-6E8A-4147-A177-3AD203B41FA5}">
                      <a16:colId xmlns:a16="http://schemas.microsoft.com/office/drawing/2014/main" val="1010935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기본 정렬 규칙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549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기본 정렬은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일련 번호 순서로 분류 및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77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기물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카드의 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2638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클래스는 킹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폰의 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분류는 기물 카드와 스킬 카드에만 적용하며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카드에는 적용하지 않는다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236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등급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레전드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베이직의 순서로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24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일련 번호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–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일련 번호에 따라서 오른 차순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11457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E15ED02-775D-4560-8B24-AAF6CEF16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147" y="1268412"/>
            <a:ext cx="2875823" cy="4968876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BDC692E0-22D7-4558-A0D4-4759B0117920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로딩 우선 순서 및 카드 기본 정렬 규칙</a:t>
            </a:r>
          </a:p>
        </p:txBody>
      </p:sp>
    </p:spTree>
    <p:extLst>
      <p:ext uri="{BB962C8B-B14F-4D97-AF65-F5344CB8AC3E}">
        <p14:creationId xmlns:p14="http://schemas.microsoft.com/office/powerpoint/2010/main" val="21784476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>
            <a:extLst>
              <a:ext uri="{FF2B5EF4-FFF2-40B4-BE49-F238E27FC236}">
                <a16:creationId xmlns:a16="http://schemas.microsoft.com/office/drawing/2014/main" id="{C66BCB11-7EAE-41F5-AEA8-76A4582D2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91" y="2888914"/>
            <a:ext cx="2294987" cy="282459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AF494AF-BF09-461A-ACD6-E0C9AB5DB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363" y="2888913"/>
            <a:ext cx="2294987" cy="282459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기본 정렬로 설정하기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84212" y="1278050"/>
          <a:ext cx="832993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99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기본 정렬로 설정하기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시스템에 처음 접속했을 때 카드 정렬 순서 설정 값을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기본 정렬 상태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 상태는 카드 종류가 우선도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1,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클래스가 우선도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등급이 우선도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가지고 오름차순으로 설정된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8261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정렬로 설정하기 버튼을 클릭하면 설정창의 설정 값을 기본 정렬 상태로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정렬로 설정하기 버튼에 마우스 오버 시 간단한 설명을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292084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467D160F-7814-45E8-91BA-9016AD26E6F7}"/>
              </a:ext>
            </a:extLst>
          </p:cNvPr>
          <p:cNvGrpSpPr>
            <a:grpSpLocks noChangeAspect="1"/>
          </p:cNvGrpSpPr>
          <p:nvPr/>
        </p:nvGrpSpPr>
        <p:grpSpPr>
          <a:xfrm>
            <a:off x="9082999" y="1278050"/>
            <a:ext cx="2413676" cy="2970677"/>
            <a:chOff x="8757259" y="1278050"/>
            <a:chExt cx="2739416" cy="337158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B26C8CA8-E258-4C7F-80EA-4A88DBD62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57259" y="1278050"/>
              <a:ext cx="2739416" cy="337158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60FF513-8DE8-4A10-8B6D-B07FC1B71B11}"/>
                </a:ext>
              </a:extLst>
            </p:cNvPr>
            <p:cNvSpPr/>
            <p:nvPr/>
          </p:nvSpPr>
          <p:spPr>
            <a:xfrm>
              <a:off x="8834356" y="4374296"/>
              <a:ext cx="1135144" cy="21431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FFE86D6-81A3-4544-A38C-0EAA0AFA4741}"/>
              </a:ext>
            </a:extLst>
          </p:cNvPr>
          <p:cNvSpPr/>
          <p:nvPr/>
        </p:nvSpPr>
        <p:spPr>
          <a:xfrm>
            <a:off x="769143" y="5478806"/>
            <a:ext cx="969170" cy="18800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B58B734-D784-4001-9141-4B7A1D7A2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931" y="5575278"/>
            <a:ext cx="303722" cy="383872"/>
          </a:xfrm>
          <a:prstGeom prst="rect">
            <a:avLst/>
          </a:prstGeom>
          <a:ln>
            <a:noFill/>
          </a:ln>
        </p:spPr>
      </p:pic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BF8EE5CE-7C52-4625-B80C-FCB8794CCE04}"/>
              </a:ext>
            </a:extLst>
          </p:cNvPr>
          <p:cNvCxnSpPr>
            <a:cxnSpLocks/>
            <a:stCxn id="29" idx="3"/>
            <a:endCxn id="49" idx="1"/>
          </p:cNvCxnSpPr>
          <p:nvPr/>
        </p:nvCxnSpPr>
        <p:spPr>
          <a:xfrm flipV="1">
            <a:off x="1906653" y="3792993"/>
            <a:ext cx="3558112" cy="1974221"/>
          </a:xfrm>
          <a:prstGeom prst="bentConnector3">
            <a:avLst>
              <a:gd name="adj1" fmla="val 39292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A581701-691A-448C-8A59-93832E34F2A8}"/>
              </a:ext>
            </a:extLst>
          </p:cNvPr>
          <p:cNvSpPr txBox="1"/>
          <p:nvPr/>
        </p:nvSpPr>
        <p:spPr>
          <a:xfrm>
            <a:off x="603383" y="5905713"/>
            <a:ext cx="2500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기본 정렬로 설정하기 버튼 클릭</a:t>
            </a:r>
            <a:endParaRPr lang="en-US" altLang="ko-KR" sz="1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50BA5B-F7B2-44C8-8BC4-5F86AF1FBAD6}"/>
              </a:ext>
            </a:extLst>
          </p:cNvPr>
          <p:cNvSpPr txBox="1"/>
          <p:nvPr/>
        </p:nvSpPr>
        <p:spPr>
          <a:xfrm>
            <a:off x="3633199" y="5767214"/>
            <a:ext cx="2316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카드 정렬 순서 설정 값</a:t>
            </a:r>
            <a:endParaRPr lang="en-US" altLang="ko-KR" sz="1200" dirty="0"/>
          </a:p>
          <a:p>
            <a:pPr algn="ctr"/>
            <a:r>
              <a:rPr lang="ko-KR" altLang="en-US" sz="1200" dirty="0"/>
              <a:t>기본 정렬 상태로 설정</a:t>
            </a:r>
            <a:endParaRPr lang="en-US" altLang="ko-KR" sz="12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8D135D4-E55B-4CCE-BB8F-7D255F49DE7B}"/>
              </a:ext>
            </a:extLst>
          </p:cNvPr>
          <p:cNvSpPr/>
          <p:nvPr/>
        </p:nvSpPr>
        <p:spPr>
          <a:xfrm>
            <a:off x="5464765" y="3471186"/>
            <a:ext cx="405016" cy="64361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9C358897-3F53-475B-B684-FCE221279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314" y="2563889"/>
            <a:ext cx="2414177" cy="362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5578363-429E-4314-9BEE-FCB40E8E51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2973" y="5037560"/>
            <a:ext cx="1268078" cy="487722"/>
          </a:xfrm>
          <a:prstGeom prst="rect">
            <a:avLst/>
          </a:prstGeom>
        </p:spPr>
      </p:pic>
      <p:sp>
        <p:nvSpPr>
          <p:cNvPr id="39" name="말풍선: 사각형 38">
            <a:extLst>
              <a:ext uri="{FF2B5EF4-FFF2-40B4-BE49-F238E27FC236}">
                <a16:creationId xmlns:a16="http://schemas.microsoft.com/office/drawing/2014/main" id="{208C9656-07D0-4D1B-A08A-B5C5830E83BE}"/>
              </a:ext>
            </a:extLst>
          </p:cNvPr>
          <p:cNvSpPr/>
          <p:nvPr/>
        </p:nvSpPr>
        <p:spPr>
          <a:xfrm>
            <a:off x="1738107" y="4648731"/>
            <a:ext cx="1365312" cy="330534"/>
          </a:xfrm>
          <a:prstGeom prst="wedgeRectCallout">
            <a:avLst>
              <a:gd name="adj1" fmla="val 4283"/>
              <a:gd name="adj2" fmla="val 108380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간단한 설명 팝업</a:t>
            </a:r>
          </a:p>
        </p:txBody>
      </p:sp>
    </p:spTree>
    <p:extLst>
      <p:ext uri="{BB962C8B-B14F-4D97-AF65-F5344CB8AC3E}">
        <p14:creationId xmlns:p14="http://schemas.microsoft.com/office/powerpoint/2010/main" val="40408133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정렬 순서 적용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823705"/>
              </p:ext>
            </p:extLst>
          </p:nvPr>
        </p:nvGraphicFramePr>
        <p:xfrm>
          <a:off x="1480416" y="3272705"/>
          <a:ext cx="693451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45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 순서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활성화된 정렬 기준 항목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우선도의 순서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따라서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설정된 차순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순서 설정 값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순서 적용 버튼을 클릭하면 순서 설정 값에 따라서 카드를 정렬하고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순서 적용 버튼을 클릭하면 정렬 순서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5ECE1F00-FA08-4EB3-B44C-B479C42F7A26}"/>
              </a:ext>
            </a:extLst>
          </p:cNvPr>
          <p:cNvGrpSpPr>
            <a:grpSpLocks noChangeAspect="1"/>
          </p:cNvGrpSpPr>
          <p:nvPr/>
        </p:nvGrpSpPr>
        <p:grpSpPr>
          <a:xfrm>
            <a:off x="4079902" y="1264666"/>
            <a:ext cx="1614656" cy="1987269"/>
            <a:chOff x="7675568" y="2233749"/>
            <a:chExt cx="1937153" cy="238418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71E2E89-3A83-48C6-B61C-5FC490D1F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75568" y="2233749"/>
              <a:ext cx="1937153" cy="2384189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D8581A3-F731-4AC3-85D0-A0E2524B5BD0}"/>
                </a:ext>
              </a:extLst>
            </p:cNvPr>
            <p:cNvSpPr/>
            <p:nvPr/>
          </p:nvSpPr>
          <p:spPr>
            <a:xfrm>
              <a:off x="8984155" y="4400465"/>
              <a:ext cx="588425" cy="1684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C7322AAB-EEB1-40D4-B92A-08D50E556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364" y="1456164"/>
            <a:ext cx="2229910" cy="4472938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39C915C-9AD2-47C2-8A0F-FE780CCA0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068042"/>
              </p:ext>
            </p:extLst>
          </p:nvPr>
        </p:nvGraphicFramePr>
        <p:xfrm>
          <a:off x="1480417" y="4418090"/>
          <a:ext cx="6880543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05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상태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정렬 기준 항목이 비활성화된 상태에서 순서를 적용하는 것을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초기화 상태 정렬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초기화 상태 정렬 적용 시 카드를 일련 번호 순서에 따라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B4B980E-26AC-4F6C-8707-1F072D997E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163537"/>
              </p:ext>
            </p:extLst>
          </p:nvPr>
        </p:nvGraphicFramePr>
        <p:xfrm>
          <a:off x="1480417" y="5294544"/>
          <a:ext cx="699801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8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기본 정렬 상태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 진입 및 정렬 순서 설정창 최초 팝업 시 정렬 설정 값을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기본 정렬 상태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 상태 정렬 적용 시 카드를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 오름차순으로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55674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/>
        </p:nvGraphicFramePr>
        <p:xfrm>
          <a:off x="1320164" y="1386246"/>
          <a:ext cx="9551670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248217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정렬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Name)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휴먼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정령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혈귀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 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Type)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기물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스킬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이벤트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킹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퀸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나이트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비숍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루크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폰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Tier)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베이직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널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레어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에픽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유니크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레전드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87607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체력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체력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 Health 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91833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 Attack 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82834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사거리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Range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1552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속도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이동 속도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 Speed 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366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(Skill Range)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45849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일련 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일련번호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Serial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Number)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생성 순서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61410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6993185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필터 </a:t>
            </a:r>
            <a:r>
              <a:rPr lang="en-US" altLang="ko-KR" dirty="0"/>
              <a:t>&amp; </a:t>
            </a:r>
            <a:r>
              <a:rPr lang="ko-KR" altLang="en-US" dirty="0"/>
              <a:t>검색 초기화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1427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EB1FBF7-FFE6-4CEF-A1D1-3CABF431C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821" y="3061005"/>
            <a:ext cx="4276352" cy="20587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6820FDF-A25E-4517-BD11-DA309D46B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650" y="3061191"/>
            <a:ext cx="2611521" cy="205640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B0CFAA0-D6FA-469A-945B-709B99EAB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894" y="3061005"/>
            <a:ext cx="4267678" cy="205870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필터 </a:t>
            </a:r>
            <a:r>
              <a:rPr lang="en-US" altLang="ko-KR" sz="3200" dirty="0"/>
              <a:t>&amp; </a:t>
            </a:r>
            <a:r>
              <a:rPr lang="ko-KR" altLang="en-US" sz="3200" dirty="0"/>
              <a:t>검색 초기화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/>
        </p:nvGraphicFramePr>
        <p:xfrm>
          <a:off x="2230277" y="1268413"/>
          <a:ext cx="7731443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14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설정되어 있는 필터와 검색 설정을 초기화하는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 필터와 검색 설정을 한번에 초기화 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 설정 및 검색어를 한번에 초기화하여 필터 및 검색어 수정을 빠르게 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필터 </a:t>
            </a:r>
            <a:r>
              <a:rPr lang="en-US" altLang="ko-KR" sz="1400" dirty="0"/>
              <a:t>&amp; </a:t>
            </a:r>
            <a:r>
              <a:rPr lang="ko-KR" altLang="en-US" sz="1400" dirty="0"/>
              <a:t>검색 초기화 버튼 클릭</a:t>
            </a:r>
            <a:endParaRPr lang="en-US" altLang="ko-KR" sz="1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A1D3F8-60CD-4535-B7B0-96322589CEC6}"/>
              </a:ext>
            </a:extLst>
          </p:cNvPr>
          <p:cNvSpPr/>
          <p:nvPr/>
        </p:nvSpPr>
        <p:spPr>
          <a:xfrm>
            <a:off x="3237710" y="3675264"/>
            <a:ext cx="291399" cy="1984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7EF4944-9147-4ED6-9BB5-49F6B42A5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1286" y="3770016"/>
            <a:ext cx="214901" cy="27161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63C8C-CBB5-4A88-88CD-DF00AE9652DC}"/>
              </a:ext>
            </a:extLst>
          </p:cNvPr>
          <p:cNvSpPr txBox="1"/>
          <p:nvPr/>
        </p:nvSpPr>
        <p:spPr>
          <a:xfrm>
            <a:off x="6429861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설정된 카드 필터 </a:t>
            </a:r>
            <a:r>
              <a:rPr lang="en-US" altLang="ko-KR" sz="1400" dirty="0"/>
              <a:t>&amp; </a:t>
            </a:r>
            <a:r>
              <a:rPr lang="ko-KR" altLang="en-US" sz="1400" dirty="0"/>
              <a:t>검색 창 초기화</a:t>
            </a:r>
            <a:endParaRPr lang="en-US" altLang="ko-KR" sz="1400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15" idx="2"/>
            <a:endCxn id="20" idx="1"/>
          </p:cNvCxnSpPr>
          <p:nvPr/>
        </p:nvCxnSpPr>
        <p:spPr>
          <a:xfrm rot="16200000" flipH="1">
            <a:off x="4948950" y="2591413"/>
            <a:ext cx="48730" cy="2949157"/>
          </a:xfrm>
          <a:prstGeom prst="bentConnector2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7613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필터 </a:t>
            </a:r>
            <a:r>
              <a:rPr lang="en-US" altLang="ko-KR" sz="3200" dirty="0"/>
              <a:t>&amp; </a:t>
            </a:r>
            <a:r>
              <a:rPr lang="ko-KR" altLang="en-US" sz="3200" dirty="0"/>
              <a:t>검색 초기화 시스템 </a:t>
            </a:r>
            <a:r>
              <a:rPr lang="en-US" altLang="ko-KR" sz="3200" dirty="0"/>
              <a:t>- </a:t>
            </a:r>
            <a:r>
              <a:rPr lang="ko-KR" altLang="en-US" sz="32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95324" y="1261756"/>
          <a:ext cx="532003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200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필터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필터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초기화 버튼을 클릭하면 카드 필터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검색창을 초기화한다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 설정창에서 선택된 모든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설정창이 팝업 상태일 경우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순서 설정창이 팝업 상태일 경우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검색창에 입력된 검색어를 모두 지우고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6846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필터와 검색창을 초기화한 다음 모든 카드를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0936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카트 필터와 카드 검색이 모두 비활성화 상태일 경우 아무런 변화가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2889937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BC2B61C2-C64F-4626-BD2B-9EEEE1DAA776}"/>
              </a:ext>
            </a:extLst>
          </p:cNvPr>
          <p:cNvGrpSpPr/>
          <p:nvPr/>
        </p:nvGrpSpPr>
        <p:grpSpPr>
          <a:xfrm>
            <a:off x="691956" y="3734728"/>
            <a:ext cx="5404044" cy="1662769"/>
            <a:chOff x="860749" y="3924589"/>
            <a:chExt cx="5432924" cy="167165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E22D263-9B12-4D77-86D7-95D349A4B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0749" y="3925733"/>
              <a:ext cx="1357290" cy="1670511"/>
            </a:xfrm>
            <a:prstGeom prst="rect">
              <a:avLst/>
            </a:prstGeom>
            <a:ln w="19050">
              <a:solidFill>
                <a:srgbClr val="C00000"/>
              </a:solidFill>
            </a:ln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ADA4AB6-A8EE-4CE8-A0A7-EF86D9A1DBB3}"/>
                </a:ext>
              </a:extLst>
            </p:cNvPr>
            <p:cNvGrpSpPr/>
            <p:nvPr/>
          </p:nvGrpSpPr>
          <p:grpSpPr>
            <a:xfrm>
              <a:off x="2831999" y="3924589"/>
              <a:ext cx="3461674" cy="1666732"/>
              <a:chOff x="6679854" y="1318617"/>
              <a:chExt cx="3461674" cy="1666732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9B6DF773-9F60-40D5-9197-982D987B4B3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679854" y="1318617"/>
                <a:ext cx="3461674" cy="1666732"/>
                <a:chOff x="6679853" y="1340704"/>
                <a:chExt cx="4736177" cy="2280382"/>
              </a:xfrm>
            </p:grpSpPr>
            <p:pic>
              <p:nvPicPr>
                <p:cNvPr id="19" name="그림 18">
                  <a:extLst>
                    <a:ext uri="{FF2B5EF4-FFF2-40B4-BE49-F238E27FC236}">
                      <a16:creationId xmlns:a16="http://schemas.microsoft.com/office/drawing/2014/main" id="{2E5372CE-A670-4FC2-9726-F1BE399771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/>
              </p:blipFill>
              <p:spPr>
                <a:xfrm>
                  <a:off x="6679853" y="1340704"/>
                  <a:ext cx="4736177" cy="2280382"/>
                </a:xfrm>
                <a:prstGeom prst="rect">
                  <a:avLst/>
                </a:prstGeom>
                <a:ln>
                  <a:solidFill>
                    <a:srgbClr val="C00000"/>
                  </a:solidFill>
                </a:ln>
              </p:spPr>
            </p:pic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17579832-29D1-4225-814E-63301FDE00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tretch/>
              </p:blipFill>
              <p:spPr>
                <a:xfrm>
                  <a:off x="8495147" y="1340704"/>
                  <a:ext cx="2920883" cy="2280382"/>
                </a:xfrm>
                <a:prstGeom prst="rect">
                  <a:avLst/>
                </a:prstGeom>
                <a:ln>
                  <a:solidFill>
                    <a:srgbClr val="C00000"/>
                  </a:solidFill>
                </a:ln>
              </p:spPr>
            </p:pic>
          </p:grp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8D2E57FD-72F8-4B00-9F46-50176865D6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9854" y="1323540"/>
                <a:ext cx="1348092" cy="1656886"/>
              </a:xfrm>
              <a:prstGeom prst="rect">
                <a:avLst/>
              </a:prstGeom>
              <a:ln w="19050">
                <a:solidFill>
                  <a:srgbClr val="C00000"/>
                </a:solidFill>
              </a:ln>
            </p:spPr>
          </p:pic>
        </p:grp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7F02A94E-D7C4-4BE5-910C-9543B882C3EC}"/>
                </a:ext>
              </a:extLst>
            </p:cNvPr>
            <p:cNvCxnSpPr>
              <a:cxnSpLocks/>
            </p:cNvCxnSpPr>
            <p:nvPr/>
          </p:nvCxnSpPr>
          <p:spPr>
            <a:xfrm>
              <a:off x="2256038" y="4757955"/>
              <a:ext cx="537962" cy="0"/>
            </a:xfrm>
            <a:prstGeom prst="straightConnector1">
              <a:avLst/>
            </a:prstGeom>
            <a:ln w="5715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EE4B52-4056-4A4B-932A-EEEFE0D55A91}"/>
              </a:ext>
            </a:extLst>
          </p:cNvPr>
          <p:cNvSpPr/>
          <p:nvPr/>
        </p:nvSpPr>
        <p:spPr>
          <a:xfrm>
            <a:off x="4031451" y="4222261"/>
            <a:ext cx="257800" cy="18700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90E8AD8-A8A7-46A9-AD57-757CAE7C9F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2670" y="4315762"/>
            <a:ext cx="302107" cy="381831"/>
          </a:xfrm>
          <a:prstGeom prst="rect">
            <a:avLst/>
          </a:prstGeom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EDB00C5-218C-4156-833D-7A1DCA2BBF1C}"/>
              </a:ext>
            </a:extLst>
          </p:cNvPr>
          <p:cNvSpPr txBox="1"/>
          <p:nvPr/>
        </p:nvSpPr>
        <p:spPr>
          <a:xfrm>
            <a:off x="1290133" y="5392600"/>
            <a:ext cx="2114493" cy="397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정렬 순서 설정창 </a:t>
            </a:r>
            <a:r>
              <a:rPr lang="en-US" altLang="ko-KR" sz="1000" dirty="0"/>
              <a:t>or </a:t>
            </a:r>
            <a:r>
              <a:rPr lang="ko-KR" altLang="en-US" sz="1000" dirty="0"/>
              <a:t>필터 설정창</a:t>
            </a:r>
            <a:endParaRPr lang="en-US" altLang="ko-KR" sz="1000" dirty="0"/>
          </a:p>
          <a:p>
            <a:pPr algn="ctr"/>
            <a:r>
              <a:rPr lang="ko-KR" altLang="en-US" sz="1000" dirty="0"/>
              <a:t>팝업 상태</a:t>
            </a:r>
            <a:endParaRPr lang="en-US" altLang="ko-KR" sz="1000" dirty="0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05F59633-410C-4A39-96F9-611282816A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3756" y="5241094"/>
            <a:ext cx="204208" cy="11669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7DA772D-7ED5-43AB-84B4-967C1C2E8D8D}"/>
              </a:ext>
            </a:extLst>
          </p:cNvPr>
          <p:cNvSpPr txBox="1"/>
          <p:nvPr/>
        </p:nvSpPr>
        <p:spPr>
          <a:xfrm>
            <a:off x="3962654" y="5387731"/>
            <a:ext cx="2114493" cy="24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/>
              <a:t>필터 </a:t>
            </a:r>
            <a:r>
              <a:rPr lang="en-US" altLang="ko-KR" sz="1000" dirty="0"/>
              <a:t>&amp; </a:t>
            </a:r>
            <a:r>
              <a:rPr lang="ko-KR" altLang="en-US" sz="1000" dirty="0"/>
              <a:t>검색 초기화 버튼 클릭</a:t>
            </a:r>
            <a:endParaRPr lang="en-US" altLang="ko-KR" sz="1000" dirty="0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9E20ABCA-4B62-47C6-9501-28EE66E3DB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5017" y="4315762"/>
            <a:ext cx="3462828" cy="1670449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14162A47-CC0C-4AF6-A3E1-91CC04C8BB4A}"/>
              </a:ext>
            </a:extLst>
          </p:cNvPr>
          <p:cNvSpPr/>
          <p:nvPr/>
        </p:nvSpPr>
        <p:spPr>
          <a:xfrm>
            <a:off x="4276550" y="3795713"/>
            <a:ext cx="1673399" cy="15718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6296578-9A73-4CEF-B79A-A93D6147B449}"/>
              </a:ext>
            </a:extLst>
          </p:cNvPr>
          <p:cNvSpPr txBox="1"/>
          <p:nvPr/>
        </p:nvSpPr>
        <p:spPr>
          <a:xfrm>
            <a:off x="6771349" y="5980566"/>
            <a:ext cx="25101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팝업된 설정창 닫기 및 검색어 삭제</a:t>
            </a:r>
            <a:endParaRPr lang="en-US" altLang="ko-KR" sz="1000" dirty="0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FF283BB7-8047-455A-AD17-289293DEC291}"/>
              </a:ext>
            </a:extLst>
          </p:cNvPr>
          <p:cNvCxnSpPr>
            <a:cxnSpLocks/>
            <a:stCxn id="23" idx="2"/>
            <a:endCxn id="78" idx="1"/>
          </p:cNvCxnSpPr>
          <p:nvPr/>
        </p:nvCxnSpPr>
        <p:spPr>
          <a:xfrm rot="16200000" flipH="1">
            <a:off x="5092673" y="3948643"/>
            <a:ext cx="453394" cy="1951293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D7AD1736-3126-48F8-83C5-B33A99DA01AA}"/>
              </a:ext>
            </a:extLst>
          </p:cNvPr>
          <p:cNvGrpSpPr>
            <a:grpSpLocks noChangeAspect="1"/>
          </p:cNvGrpSpPr>
          <p:nvPr/>
        </p:nvGrpSpPr>
        <p:grpSpPr>
          <a:xfrm>
            <a:off x="6861708" y="1413059"/>
            <a:ext cx="2825679" cy="2225039"/>
            <a:chOff x="7218060" y="1693663"/>
            <a:chExt cx="2469327" cy="1944435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35F65F80-C269-4EE3-86EB-137C57182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18060" y="1693663"/>
              <a:ext cx="2469327" cy="1944435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ED5AAE52-4494-4FFE-AFEB-C7CEC4423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63293" y="3486331"/>
              <a:ext cx="205299" cy="117314"/>
            </a:xfrm>
            <a:prstGeom prst="rect">
              <a:avLst/>
            </a:prstGeom>
          </p:spPr>
        </p:pic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58A56D4-CB59-4C02-9444-121C178A8047}"/>
                </a:ext>
              </a:extLst>
            </p:cNvPr>
            <p:cNvSpPr/>
            <p:nvPr/>
          </p:nvSpPr>
          <p:spPr>
            <a:xfrm>
              <a:off x="7278671" y="2269936"/>
              <a:ext cx="291399" cy="19847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D2EEBE8-18DB-4812-9BB9-254A2FE8CD61}"/>
              </a:ext>
            </a:extLst>
          </p:cNvPr>
          <p:cNvSpPr/>
          <p:nvPr/>
        </p:nvSpPr>
        <p:spPr>
          <a:xfrm>
            <a:off x="7943530" y="4376738"/>
            <a:ext cx="1673399" cy="15718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1492D9B-1D04-4CA2-A3B4-FBD7126C2CCA}"/>
              </a:ext>
            </a:extLst>
          </p:cNvPr>
          <p:cNvSpPr/>
          <p:nvPr/>
        </p:nvSpPr>
        <p:spPr>
          <a:xfrm>
            <a:off x="6295017" y="4315761"/>
            <a:ext cx="1350383" cy="167044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400B96-461C-4422-BF84-434228AD17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4564" y="1413059"/>
            <a:ext cx="1974326" cy="462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188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보유 카드 표기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3548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보유 카드 표기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/>
        </p:nvGraphicFramePr>
        <p:xfrm>
          <a:off x="1473198" y="1489765"/>
          <a:ext cx="9245602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5602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중인 카드만 표기하는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현재 보유하고 있는 카드와 보유하지 않은 카드를 쉽게 구분할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시스템을 필터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시스템과 연동하여 원하는 조건을 가졌지만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보유하지 못한 카드를 쉽게 파악할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0BA7C16-94BF-4A96-9C68-E6416A795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228" y="3128739"/>
            <a:ext cx="4267678" cy="205870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3F86CC0-0253-4076-AC8C-CC5A072F4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094" y="3128739"/>
            <a:ext cx="4267678" cy="205870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F6FD4A5-491B-48A4-8A9B-BBE625EF7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330" y="3128740"/>
            <a:ext cx="2614442" cy="205870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73A384-50DE-4599-A8B1-25548631FE41}"/>
              </a:ext>
            </a:extLst>
          </p:cNvPr>
          <p:cNvSpPr/>
          <p:nvPr/>
        </p:nvSpPr>
        <p:spPr>
          <a:xfrm>
            <a:off x="3051444" y="4987599"/>
            <a:ext cx="291399" cy="19847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7E87813-1C16-4C2B-8312-69BE9C38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020" y="5082351"/>
            <a:ext cx="214901" cy="271611"/>
          </a:xfrm>
          <a:prstGeom prst="rect">
            <a:avLst/>
          </a:prstGeom>
        </p:spPr>
      </p:pic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77C8978-6C2D-41AF-908F-62559294FA55}"/>
              </a:ext>
            </a:extLst>
          </p:cNvPr>
          <p:cNvCxnSpPr>
            <a:cxnSpLocks/>
            <a:stCxn id="20" idx="3"/>
            <a:endCxn id="17" idx="1"/>
          </p:cNvCxnSpPr>
          <p:nvPr/>
        </p:nvCxnSpPr>
        <p:spPr>
          <a:xfrm flipV="1">
            <a:off x="3419921" y="4158091"/>
            <a:ext cx="3094173" cy="1060066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7D605D-81D4-448D-AE87-009A39B4E4A2}"/>
              </a:ext>
            </a:extLst>
          </p:cNvPr>
          <p:cNvSpPr txBox="1"/>
          <p:nvPr/>
        </p:nvSpPr>
        <p:spPr>
          <a:xfrm>
            <a:off x="1962192" y="5314955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보유</a:t>
            </a:r>
            <a:r>
              <a:rPr lang="en-US" altLang="ko-KR" sz="1400" dirty="0"/>
              <a:t> </a:t>
            </a:r>
            <a:r>
              <a:rPr lang="ko-KR" altLang="en-US" sz="1400" dirty="0"/>
              <a:t>카드 보기 활성화 상태</a:t>
            </a:r>
            <a:endParaRPr lang="en-US" altLang="ko-KR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1656A7-08A0-47A9-BCAD-CD6B8F3C56F6}"/>
              </a:ext>
            </a:extLst>
          </p:cNvPr>
          <p:cNvSpPr txBox="1"/>
          <p:nvPr/>
        </p:nvSpPr>
        <p:spPr>
          <a:xfrm>
            <a:off x="7104158" y="5317098"/>
            <a:ext cx="3087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보유</a:t>
            </a:r>
            <a:r>
              <a:rPr lang="en-US" altLang="ko-KR" sz="1400" dirty="0"/>
              <a:t> </a:t>
            </a:r>
            <a:r>
              <a:rPr lang="ko-KR" altLang="en-US" sz="1400" dirty="0"/>
              <a:t>카드 보기 비활성화 상태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0395098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보유 카드 보기 시스템 </a:t>
            </a:r>
            <a:r>
              <a:rPr lang="en-US" altLang="ko-KR" sz="3200" dirty="0"/>
              <a:t>- </a:t>
            </a:r>
            <a:r>
              <a:rPr lang="ko-KR" altLang="en-US" sz="32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540831"/>
              </p:ext>
            </p:extLst>
          </p:nvPr>
        </p:nvGraphicFramePr>
        <p:xfrm>
          <a:off x="695324" y="1575251"/>
          <a:ext cx="5254943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49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보유 카드 보기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보기는 버튼을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보기는 활성화 상태가 기본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보기가 활성화 상태일 때는 미보유한 카드는 숨긴다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보기가 비활성화 상태일 때는 모든 카드가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미보유 카드는 흑백으로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3263794"/>
                  </a:ext>
                </a:extLst>
              </a:tr>
            </a:tbl>
          </a:graphicData>
        </a:graphic>
      </p:graphicFrame>
      <p:pic>
        <p:nvPicPr>
          <p:cNvPr id="29" name="그림 28">
            <a:extLst>
              <a:ext uri="{FF2B5EF4-FFF2-40B4-BE49-F238E27FC236}">
                <a16:creationId xmlns:a16="http://schemas.microsoft.com/office/drawing/2014/main" id="{98786B7B-DC3E-447E-9150-E27BE6E48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761" y="1370296"/>
            <a:ext cx="4267678" cy="205870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A9147B48-4112-442B-85B9-48F32C22F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878" y="4297256"/>
            <a:ext cx="822486" cy="12081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9570C0B6-C3EB-4144-AE70-1F7ED7481E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28106" y="4297255"/>
            <a:ext cx="822486" cy="120810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F880A6E-363F-4E70-9FA6-5F49CC6D4808}"/>
              </a:ext>
            </a:extLst>
          </p:cNvPr>
          <p:cNvSpPr txBox="1"/>
          <p:nvPr/>
        </p:nvSpPr>
        <p:spPr>
          <a:xfrm>
            <a:off x="5094177" y="5487302"/>
            <a:ext cx="126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보유 중인 카드</a:t>
            </a:r>
            <a:endParaRPr lang="en-US" altLang="ko-KR" sz="11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A95EFE-E54D-4FBF-A0D0-46867CDF4625}"/>
              </a:ext>
            </a:extLst>
          </p:cNvPr>
          <p:cNvSpPr txBox="1"/>
          <p:nvPr/>
        </p:nvSpPr>
        <p:spPr>
          <a:xfrm>
            <a:off x="6107600" y="5487302"/>
            <a:ext cx="1263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미보유 카드</a:t>
            </a:r>
            <a:endParaRPr lang="en-US" altLang="ko-KR" sz="11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81CB6F4-8109-4C63-8700-C08145CA93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1783" y="3823528"/>
            <a:ext cx="3146767" cy="231938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591A03E8-26BA-4AFE-9261-FA0C2D65781A}"/>
              </a:ext>
            </a:extLst>
          </p:cNvPr>
          <p:cNvGrpSpPr/>
          <p:nvPr/>
        </p:nvGrpSpPr>
        <p:grpSpPr>
          <a:xfrm>
            <a:off x="995961" y="3823528"/>
            <a:ext cx="3990730" cy="2111294"/>
            <a:chOff x="1061562" y="2909592"/>
            <a:chExt cx="3990730" cy="211129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F41E707-B7D1-4D95-BBCC-749A15BE73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1562" y="3169778"/>
              <a:ext cx="3990730" cy="1851108"/>
              <a:chOff x="1061561" y="2753054"/>
              <a:chExt cx="4532845" cy="2102569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6E636B2A-B484-4CCC-89BD-326A908292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1561" y="2753054"/>
                <a:ext cx="4532845" cy="1614766"/>
              </a:xfrm>
              <a:prstGeom prst="rect">
                <a:avLst/>
              </a:prstGeom>
            </p:spPr>
          </p:pic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1C0474A4-BE46-45C7-AA17-53B417647ABE}"/>
                  </a:ext>
                </a:extLst>
              </p:cNvPr>
              <p:cNvSpPr/>
              <p:nvPr/>
            </p:nvSpPr>
            <p:spPr>
              <a:xfrm>
                <a:off x="1061561" y="4211919"/>
                <a:ext cx="229077" cy="155247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F68297E9-766C-40FA-A1CF-C98EC5D37C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76099" y="4289542"/>
                <a:ext cx="214901" cy="271611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2A399FC-DC4D-4EF6-9A66-0395AEBE4F41}"/>
                  </a:ext>
                </a:extLst>
              </p:cNvPr>
              <p:cNvSpPr txBox="1"/>
              <p:nvPr/>
            </p:nvSpPr>
            <p:spPr>
              <a:xfrm>
                <a:off x="1061561" y="4506036"/>
                <a:ext cx="4532845" cy="3495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/>
                  <a:t>보유 카드 보기 버튼 클릭으로 활성화</a:t>
                </a:r>
                <a:r>
                  <a:rPr lang="en-US" altLang="ko-KR" sz="1400" dirty="0"/>
                  <a:t>/</a:t>
                </a:r>
                <a:r>
                  <a:rPr lang="ko-KR" altLang="en-US" sz="1400" dirty="0"/>
                  <a:t>비활성화</a:t>
                </a:r>
                <a:endParaRPr lang="en-US" altLang="ko-KR" sz="1400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89198E09-1DD5-449F-B08D-7C3D186CE393}"/>
                  </a:ext>
                </a:extLst>
              </p:cNvPr>
              <p:cNvSpPr/>
              <p:nvPr/>
            </p:nvSpPr>
            <p:spPr>
              <a:xfrm>
                <a:off x="3544067" y="4212573"/>
                <a:ext cx="229077" cy="155247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F67D8317-24C3-41B3-9D52-43D5603A48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65693" y="4289541"/>
                <a:ext cx="214901" cy="271611"/>
              </a:xfrm>
              <a:prstGeom prst="rect">
                <a:avLst/>
              </a:prstGeom>
            </p:spPr>
          </p:pic>
          <p:cxnSp>
            <p:nvCxnSpPr>
              <p:cNvPr id="41" name="연결선: 꺾임 40">
                <a:extLst>
                  <a:ext uri="{FF2B5EF4-FFF2-40B4-BE49-F238E27FC236}">
                    <a16:creationId xmlns:a16="http://schemas.microsoft.com/office/drawing/2014/main" id="{30FFD055-2009-45DE-87DE-C49960C795E1}"/>
                  </a:ext>
                </a:extLst>
              </p:cNvPr>
              <p:cNvCxnSpPr>
                <a:cxnSpLocks/>
                <a:stCxn id="40" idx="3"/>
                <a:endCxn id="44" idx="1"/>
              </p:cNvCxnSpPr>
              <p:nvPr/>
            </p:nvCxnSpPr>
            <p:spPr>
              <a:xfrm flipV="1">
                <a:off x="1391000" y="4425347"/>
                <a:ext cx="2274693" cy="1"/>
              </a:xfrm>
              <a:prstGeom prst="bentConnector3">
                <a:avLst>
                  <a:gd name="adj1" fmla="val 50000"/>
                </a:avLst>
              </a:prstGeom>
              <a:ln w="57150">
                <a:solidFill>
                  <a:schemeClr val="accent1">
                    <a:lumMod val="5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D44BC2-B406-4A5B-A27A-6A43BA4CE1D3}"/>
                </a:ext>
              </a:extLst>
            </p:cNvPr>
            <p:cNvSpPr txBox="1"/>
            <p:nvPr/>
          </p:nvSpPr>
          <p:spPr>
            <a:xfrm>
              <a:off x="1061562" y="2909592"/>
              <a:ext cx="180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보유중인 카드만 보기</a:t>
              </a:r>
              <a:endParaRPr lang="en-US" altLang="ko-KR" sz="12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4FB337D-00FC-4956-BBAF-8C792C544413}"/>
                </a:ext>
              </a:extLst>
            </p:cNvPr>
            <p:cNvSpPr txBox="1"/>
            <p:nvPr/>
          </p:nvSpPr>
          <p:spPr>
            <a:xfrm>
              <a:off x="3250004" y="2909592"/>
              <a:ext cx="180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전체 카드 보기</a:t>
              </a:r>
              <a:endParaRPr lang="en-US" altLang="ko-KR" sz="1200" dirty="0"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308BB7-84AC-4EC8-AE64-0A87DA02A84B}"/>
              </a:ext>
            </a:extLst>
          </p:cNvPr>
          <p:cNvSpPr/>
          <p:nvPr/>
        </p:nvSpPr>
        <p:spPr>
          <a:xfrm>
            <a:off x="8547430" y="3251651"/>
            <a:ext cx="237796" cy="1424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3056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/>
        </p:nvGraphicFramePr>
        <p:xfrm>
          <a:off x="1320164" y="1386246"/>
          <a:ext cx="9551670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248217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보유 카드 보기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보유 여부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Card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여부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Holding Check)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Bool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‘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Card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테이블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총 보유량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(Total Reserves)’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값이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≥ 1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보유 카드 보기 시스템 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35648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937564"/>
              </p:ext>
            </p:extLst>
          </p:nvPr>
        </p:nvGraphicFramePr>
        <p:xfrm>
          <a:off x="695326" y="2914650"/>
          <a:ext cx="10801349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16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921484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721158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1075592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146999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카드 기본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정렬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(Card Type)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기물 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=0,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스킬 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=1,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이벤트 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킹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퀸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나이트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비숍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루크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폰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Tier)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베이직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널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레어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에픽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유니크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레전드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일련 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일련번호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(Card Serial Number)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카드 생성 순서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828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527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716E0F2-BE25-4A8C-AE5A-2167F78CB975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UI </a:t>
            </a:r>
            <a:r>
              <a:rPr lang="ko-KR" altLang="en-US" sz="2400" dirty="0"/>
              <a:t>리소스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66E367-DD0B-4D1A-8166-B69EBACE8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518"/>
          <a:stretch/>
        </p:blipFill>
        <p:spPr>
          <a:xfrm>
            <a:off x="3391522" y="1282225"/>
            <a:ext cx="5408955" cy="495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29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B432474-F01E-4060-AE61-3160118E45A5}"/>
              </a:ext>
            </a:extLst>
          </p:cNvPr>
          <p:cNvGrpSpPr>
            <a:grpSpLocks noChangeAspect="1"/>
          </p:cNvGrpSpPr>
          <p:nvPr/>
        </p:nvGrpSpPr>
        <p:grpSpPr>
          <a:xfrm>
            <a:off x="665882" y="2438252"/>
            <a:ext cx="3321323" cy="2629195"/>
            <a:chOff x="1298042" y="1412195"/>
            <a:chExt cx="4163453" cy="329583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0990EA7-4452-39FF-026D-1321BEB72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9177"/>
            <a:stretch/>
          </p:blipFill>
          <p:spPr>
            <a:xfrm>
              <a:off x="1298042" y="1412195"/>
              <a:ext cx="4163453" cy="3295834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BE8D731-2580-53AA-1B72-118FD7C2A91A}"/>
                </a:ext>
              </a:extLst>
            </p:cNvPr>
            <p:cNvSpPr/>
            <p:nvPr/>
          </p:nvSpPr>
          <p:spPr>
            <a:xfrm>
              <a:off x="4503429" y="1819567"/>
              <a:ext cx="328359" cy="364206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14D8625-5547-1C24-168A-16D623CE2407}"/>
                </a:ext>
              </a:extLst>
            </p:cNvPr>
            <p:cNvSpPr/>
            <p:nvPr/>
          </p:nvSpPr>
          <p:spPr>
            <a:xfrm>
              <a:off x="4604378" y="2723506"/>
              <a:ext cx="509511" cy="210867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16348C4C-A359-4F1D-71FB-1EDAA6F9CB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t="-1091" r="59395" b="73258"/>
          <a:stretch/>
        </p:blipFill>
        <p:spPr>
          <a:xfrm>
            <a:off x="4174836" y="1715784"/>
            <a:ext cx="968625" cy="1084082"/>
          </a:xfrm>
          <a:prstGeom prst="rect">
            <a:avLst/>
          </a:prstGeom>
          <a:ln w="25400">
            <a:noFill/>
          </a:ln>
        </p:spPr>
      </p:pic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D81F070-12F3-6531-8613-C78031141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167815"/>
              </p:ext>
            </p:extLst>
          </p:nvPr>
        </p:nvGraphicFramePr>
        <p:xfrm>
          <a:off x="4174836" y="2794100"/>
          <a:ext cx="7321835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7831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6394004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카드 등급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카드의 등급을 라벨로 간략하게 표기한다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카드의 등급을 카드 위에 표기하여 카드의 파워를 시각적으로 전달한다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399A2AB0-7638-765A-AA47-A9A0CA185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177" y="1778658"/>
            <a:ext cx="3389670" cy="101202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3C90674-A902-67D0-B386-9F9924ADB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4837" y="3823322"/>
            <a:ext cx="3851564" cy="995187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3232AB-7FC7-CDBD-857C-260CCE424A11}"/>
              </a:ext>
            </a:extLst>
          </p:cNvPr>
          <p:cNvSpPr/>
          <p:nvPr/>
        </p:nvSpPr>
        <p:spPr>
          <a:xfrm>
            <a:off x="4174836" y="1715785"/>
            <a:ext cx="7321840" cy="196807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134D61-8CB3-B4CC-FADE-1ACB29178F07}"/>
              </a:ext>
            </a:extLst>
          </p:cNvPr>
          <p:cNvSpPr/>
          <p:nvPr/>
        </p:nvSpPr>
        <p:spPr>
          <a:xfrm>
            <a:off x="4174836" y="3821559"/>
            <a:ext cx="7321835" cy="196807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8C19CDA-1CAF-9A75-AA6F-128316F2A51C}"/>
              </a:ext>
            </a:extLst>
          </p:cNvPr>
          <p:cNvCxnSpPr>
            <a:cxnSpLocks/>
            <a:stCxn id="6" idx="3"/>
            <a:endCxn id="22" idx="1"/>
          </p:cNvCxnSpPr>
          <p:nvPr/>
        </p:nvCxnSpPr>
        <p:spPr>
          <a:xfrm flipV="1">
            <a:off x="3484867" y="2257825"/>
            <a:ext cx="689969" cy="650671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5D9611B3-F5CB-313B-C5AF-602078322F08}"/>
              </a:ext>
            </a:extLst>
          </p:cNvPr>
          <p:cNvCxnSpPr>
            <a:cxnSpLocks/>
            <a:stCxn id="7" idx="2"/>
            <a:endCxn id="26" idx="1"/>
          </p:cNvCxnSpPr>
          <p:nvPr/>
        </p:nvCxnSpPr>
        <p:spPr>
          <a:xfrm rot="16200000" flipH="1">
            <a:off x="3506573" y="3652652"/>
            <a:ext cx="668372" cy="668155"/>
          </a:xfrm>
          <a:prstGeom prst="bentConnector2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F017A53C-210A-4B1C-8A8C-5D083D189F32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UI </a:t>
            </a:r>
            <a:r>
              <a:rPr lang="ko-KR" altLang="en-US" sz="2400" dirty="0"/>
              <a:t>설명</a:t>
            </a:r>
            <a:endParaRPr lang="en-US" altLang="ko-KR" sz="2400" dirty="0"/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FFF19F1C-21A7-43FF-A778-6227CB939E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709781"/>
              </p:ext>
            </p:extLst>
          </p:nvPr>
        </p:nvGraphicFramePr>
        <p:xfrm>
          <a:off x="4174836" y="4960016"/>
          <a:ext cx="7321835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7831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6394004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레어도별 보유 매수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보유한 카드의 매수를 레어도에 따라 표기한다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레어도별 보유 매수를 밑에 표기하여 레어도별 보유 매수를 빠르게 파악할 수 있게 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3081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필터 설정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063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BA61A9B1-0EE5-4001-BB53-E84B1638C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429" y="3238544"/>
            <a:ext cx="4303744" cy="2070778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464322"/>
              </p:ext>
            </p:extLst>
          </p:nvPr>
        </p:nvGraphicFramePr>
        <p:xfrm>
          <a:off x="1795303" y="1268413"/>
          <a:ext cx="8601393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13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표기되는 카드를 필터를 사용하여 조건을 만족하는 카드만을 표기하는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게임에는 많은 종류의 카드가 존재하고 그 중에서 플레이어가 원하는 카드를 다른 시스템의 도움 없이 찾는 것은 매우 힘들고 귀찮은 일이다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동시에 반드시 플레이어가 찾는 카드의 이름을 모르거나 특정한 카드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찾는 것이 아닌 특정 조건을 가진 카드를 찾는 경우 또한 존재할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필터를 설정하고 조건을 만족하는 카드만을 화면에 표기하는 시스템을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297248"/>
            <a:ext cx="4303744" cy="292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필터 설정 버튼 클릭</a:t>
            </a:r>
            <a:endParaRPr lang="en-US" altLang="ko-KR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7E7134-B5DE-4933-8ED1-CDBCCF7CD741}"/>
              </a:ext>
            </a:extLst>
          </p:cNvPr>
          <p:cNvSpPr txBox="1"/>
          <p:nvPr/>
        </p:nvSpPr>
        <p:spPr>
          <a:xfrm>
            <a:off x="6539147" y="5297247"/>
            <a:ext cx="4303745" cy="271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필터 설정창 팝업</a:t>
            </a:r>
            <a:endParaRPr lang="en-US" altLang="ko-KR" sz="14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9B16A48-8FA5-494B-9608-D834AEE69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627" y="3250139"/>
            <a:ext cx="2631546" cy="207217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51A59F-3629-4987-8B89-76571E4AA6A3}"/>
              </a:ext>
            </a:extLst>
          </p:cNvPr>
          <p:cNvSpPr/>
          <p:nvPr/>
        </p:nvSpPr>
        <p:spPr>
          <a:xfrm>
            <a:off x="3231360" y="3505324"/>
            <a:ext cx="291399" cy="17005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20" idx="2"/>
          </p:cNvCxnSpPr>
          <p:nvPr/>
        </p:nvCxnSpPr>
        <p:spPr>
          <a:xfrm rot="16200000" flipH="1">
            <a:off x="4658479" y="2393963"/>
            <a:ext cx="599248" cy="3162087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EE465316-D1B4-4ADC-9A67-F05376D4B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315" y="3250139"/>
            <a:ext cx="2631546" cy="207217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9CBD854-C62D-4D44-A72B-8E2114BD2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4223" y="3250139"/>
            <a:ext cx="1696092" cy="2084599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189826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6657</TotalTime>
  <Pages>7</Pages>
  <Words>4156</Words>
  <Characters>0</Characters>
  <Application>Microsoft Office PowerPoint</Application>
  <DocSecurity>0</DocSecurity>
  <PresentationFormat>와이드스크린</PresentationFormat>
  <Lines>0</Lines>
  <Paragraphs>575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2" baseType="lpstr">
      <vt:lpstr>맑은 고딕</vt:lpstr>
      <vt:lpstr>Arial</vt:lpstr>
      <vt:lpstr>Office 테마</vt:lpstr>
      <vt:lpstr>카드 일람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필터 설정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검색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정렬 설정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필터 &amp; 검색 초기화 시스템</vt:lpstr>
      <vt:lpstr>PowerPoint 프레젠테이션</vt:lpstr>
      <vt:lpstr>PowerPoint 프레젠테이션</vt:lpstr>
      <vt:lpstr>보유 카드 표기 시스템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4441</cp:revision>
  <dcterms:modified xsi:type="dcterms:W3CDTF">2024-12-19T10:49:29Z</dcterms:modified>
  <cp:version>9.103.97.45139</cp:version>
</cp:coreProperties>
</file>